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94" r:id="rId2"/>
    <p:sldId id="288" r:id="rId3"/>
    <p:sldId id="297" r:id="rId4"/>
    <p:sldId id="257" r:id="rId5"/>
    <p:sldId id="306" r:id="rId6"/>
    <p:sldId id="258" r:id="rId7"/>
    <p:sldId id="295" r:id="rId8"/>
    <p:sldId id="296" r:id="rId9"/>
    <p:sldId id="275" r:id="rId10"/>
    <p:sldId id="272" r:id="rId11"/>
    <p:sldId id="283" r:id="rId12"/>
    <p:sldId id="287" r:id="rId13"/>
    <p:sldId id="284" r:id="rId14"/>
    <p:sldId id="285" r:id="rId15"/>
    <p:sldId id="300" r:id="rId16"/>
    <p:sldId id="301" r:id="rId17"/>
    <p:sldId id="302" r:id="rId18"/>
    <p:sldId id="303" r:id="rId19"/>
    <p:sldId id="304" r:id="rId20"/>
    <p:sldId id="305" r:id="rId21"/>
    <p:sldId id="263" r:id="rId22"/>
    <p:sldId id="262" r:id="rId23"/>
    <p:sldId id="310" r:id="rId24"/>
    <p:sldId id="308" r:id="rId25"/>
    <p:sldId id="309" r:id="rId26"/>
    <p:sldId id="282" r:id="rId27"/>
  </p:sldIdLst>
  <p:sldSz cx="12192000" cy="6858000"/>
  <p:notesSz cx="6792913" cy="99250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4C196B-6DD0-4697-5C4C-A9A675F80279}" name="Parikshit Poddar" initials="PP" userId="S::parikshit_poddar@sumedhamanagement.com::df03d7d6-32f6-4043-9b13-0954e174d74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86" autoAdjust="0"/>
    <p:restoredTop sz="94660"/>
  </p:normalViewPr>
  <p:slideViewPr>
    <p:cSldViewPr snapToGrid="0">
      <p:cViewPr varScale="1">
        <p:scale>
          <a:sx n="59" d="100"/>
          <a:sy n="59" d="100"/>
        </p:scale>
        <p:origin x="8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 Id="rId5" Type="http://schemas.openxmlformats.org/officeDocument/2006/relationships/image" Target="../media/image7.svg"/><Relationship Id="rId4" Type="http://schemas.openxmlformats.org/officeDocument/2006/relationships/image" Target="../media/image6.svg"/></Relationships>
</file>

<file path=ppt/diagrams/_rels/data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 Id="rId5" Type="http://schemas.openxmlformats.org/officeDocument/2006/relationships/image" Target="../media/image7.svg"/><Relationship Id="rId4" Type="http://schemas.openxmlformats.org/officeDocument/2006/relationships/image" Target="../media/image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3A3456-2545-4723-8CED-F8B59DCBF25A}" type="doc">
      <dgm:prSet loTypeId="urn:microsoft.com/office/officeart/2018/2/layout/IconVerticalSolidList" loCatId="icon" qsTypeId="urn:microsoft.com/office/officeart/2005/8/quickstyle/simple1#1" qsCatId="simple" csTypeId="urn:microsoft.com/office/officeart/2005/8/colors/colorful5#1" csCatId="colorful" phldr="1"/>
      <dgm:spPr/>
      <dgm:t>
        <a:bodyPr/>
        <a:lstStyle/>
        <a:p>
          <a:endParaRPr lang="en-US"/>
        </a:p>
      </dgm:t>
    </dgm:pt>
    <dgm:pt modelId="{8E70BA5E-359E-4D98-B1F7-1D5D8442656D}">
      <dgm:prSet/>
      <dgm:spPr/>
      <dgm:t>
        <a:bodyPr/>
        <a:lstStyle/>
        <a:p>
          <a:pPr>
            <a:lnSpc>
              <a:spcPct val="100000"/>
            </a:lnSpc>
          </a:pPr>
          <a:r>
            <a:rPr lang="en-US" dirty="0" err="1">
              <a:latin typeface="Book Antiqua" panose="02040602050305030304" pitchFamily="18" charset="0"/>
            </a:rPr>
            <a:t>Bymedo</a:t>
          </a:r>
          <a:r>
            <a:rPr lang="en-US" dirty="0">
              <a:latin typeface="Book Antiqua" panose="02040602050305030304" pitchFamily="18" charset="0"/>
            </a:rPr>
            <a:t> Healthcare LLP is a Limited Liability Partnership firm incorporated on 16 January 2020.</a:t>
          </a:r>
        </a:p>
      </dgm:t>
    </dgm:pt>
    <dgm:pt modelId="{BB7D7EBB-2924-43C6-9FA7-2E533821EF1D}" type="parTrans" cxnId="{9BE2D665-5FA3-4597-8EF0-6A93783ED25F}">
      <dgm:prSet/>
      <dgm:spPr/>
      <dgm:t>
        <a:bodyPr/>
        <a:lstStyle/>
        <a:p>
          <a:endParaRPr lang="en-US"/>
        </a:p>
      </dgm:t>
    </dgm:pt>
    <dgm:pt modelId="{ED8182D4-12AE-40DE-91ED-A01989CA9C7A}" type="sibTrans" cxnId="{9BE2D665-5FA3-4597-8EF0-6A93783ED25F}">
      <dgm:prSet/>
      <dgm:spPr/>
      <dgm:t>
        <a:bodyPr/>
        <a:lstStyle/>
        <a:p>
          <a:endParaRPr lang="en-US"/>
        </a:p>
      </dgm:t>
    </dgm:pt>
    <dgm:pt modelId="{DA79F179-395A-496E-AECF-45526AEE0024}">
      <dgm:prSet/>
      <dgm:spPr/>
      <dgm:t>
        <a:bodyPr/>
        <a:lstStyle/>
        <a:p>
          <a:pPr>
            <a:lnSpc>
              <a:spcPct val="100000"/>
            </a:lnSpc>
          </a:pPr>
          <a:r>
            <a:rPr lang="en-US" b="0" i="0" dirty="0">
              <a:latin typeface="Book Antiqua" panose="02040602050305030304" pitchFamily="18" charset="0"/>
            </a:rPr>
            <a:t>The company is registered at Registrar of Companies, Mumbai holding LLP No. AAR-6272. </a:t>
          </a:r>
        </a:p>
        <a:p>
          <a:endParaRPr lang="en-US" dirty="0">
            <a:latin typeface="Book Antiqua" panose="02040602050305030304" pitchFamily="18" charset="0"/>
          </a:endParaRPr>
        </a:p>
      </dgm:t>
    </dgm:pt>
    <dgm:pt modelId="{E6163AF0-B21A-4C64-A016-80148A033471}" type="parTrans" cxnId="{799EF82D-A4C5-4ED0-89D0-2BD5BA574252}">
      <dgm:prSet/>
      <dgm:spPr/>
      <dgm:t>
        <a:bodyPr/>
        <a:lstStyle/>
        <a:p>
          <a:endParaRPr lang="en-US"/>
        </a:p>
      </dgm:t>
    </dgm:pt>
    <dgm:pt modelId="{BDAEDEFD-C1D8-48C1-BE70-D95B18B7A30C}" type="sibTrans" cxnId="{799EF82D-A4C5-4ED0-89D0-2BD5BA574252}">
      <dgm:prSet/>
      <dgm:spPr/>
      <dgm:t>
        <a:bodyPr/>
        <a:lstStyle/>
        <a:p>
          <a:endParaRPr lang="en-US"/>
        </a:p>
      </dgm:t>
    </dgm:pt>
    <dgm:pt modelId="{2F1AA218-71F8-471E-96CE-097576450963}">
      <dgm:prSet/>
      <dgm:spPr/>
      <dgm:t>
        <a:bodyPr/>
        <a:lstStyle/>
        <a:p>
          <a:pPr>
            <a:lnSpc>
              <a:spcPct val="100000"/>
            </a:lnSpc>
          </a:pPr>
          <a:r>
            <a:rPr lang="en-US" b="0" i="0" dirty="0">
              <a:latin typeface="Book Antiqua" panose="02040602050305030304" pitchFamily="18" charset="0"/>
            </a:rPr>
            <a:t>Its total obligation of contribution is INR 100000/- (One Lakh Only).</a:t>
          </a:r>
          <a:endParaRPr lang="en-US" dirty="0">
            <a:latin typeface="Book Antiqua" panose="02040602050305030304" pitchFamily="18" charset="0"/>
          </a:endParaRPr>
        </a:p>
      </dgm:t>
    </dgm:pt>
    <dgm:pt modelId="{8C957E9A-8257-4F10-910C-AA28DCB7AEC3}" type="parTrans" cxnId="{2ED8B561-33B4-43B1-B15B-9C4B5985D4BE}">
      <dgm:prSet/>
      <dgm:spPr/>
      <dgm:t>
        <a:bodyPr/>
        <a:lstStyle/>
        <a:p>
          <a:endParaRPr lang="en-US"/>
        </a:p>
      </dgm:t>
    </dgm:pt>
    <dgm:pt modelId="{1D826FEB-F957-4406-97A3-1C06A37113C1}" type="sibTrans" cxnId="{2ED8B561-33B4-43B1-B15B-9C4B5985D4BE}">
      <dgm:prSet/>
      <dgm:spPr/>
      <dgm:t>
        <a:bodyPr/>
        <a:lstStyle/>
        <a:p>
          <a:endParaRPr lang="en-US"/>
        </a:p>
      </dgm:t>
    </dgm:pt>
    <dgm:pt modelId="{1A489ADC-14D9-456E-A3B6-B923C6F770FE}">
      <dgm:prSet custT="1"/>
      <dgm:spPr/>
      <dgm:t>
        <a:bodyPr/>
        <a:lstStyle/>
        <a:p>
          <a:pPr>
            <a:lnSpc>
              <a:spcPct val="100000"/>
            </a:lnSpc>
          </a:pPr>
          <a:r>
            <a:rPr lang="en-US" sz="1300" b="0" i="0" dirty="0">
              <a:latin typeface="Book Antiqua" panose="02040602050305030304" pitchFamily="18" charset="0"/>
            </a:rPr>
            <a:t>The Company has a warehouse situated at the Registered Office situated at OPP. TCI Petrol Pump, Ground Floor, KR-3, Sharda Compound, </a:t>
          </a:r>
          <a:r>
            <a:rPr lang="en-US" sz="1300" b="0" i="0" dirty="0" err="1">
              <a:latin typeface="Book Antiqua" panose="02040602050305030304" pitchFamily="18" charset="0"/>
            </a:rPr>
            <a:t>H.No</a:t>
          </a:r>
          <a:r>
            <a:rPr lang="en-US" sz="1300" b="0" i="0" dirty="0">
              <a:latin typeface="Book Antiqua" panose="02040602050305030304" pitchFamily="18" charset="0"/>
            </a:rPr>
            <a:t>. 593/3, Purna, </a:t>
          </a:r>
          <a:r>
            <a:rPr lang="en-US" sz="1300" b="0" i="0" dirty="0" err="1">
              <a:latin typeface="Book Antiqua" panose="02040602050305030304" pitchFamily="18" charset="0"/>
            </a:rPr>
            <a:t>Kalher</a:t>
          </a:r>
          <a:r>
            <a:rPr lang="en-US" sz="1300" b="0" i="0" dirty="0">
              <a:latin typeface="Book Antiqua" panose="02040602050305030304" pitchFamily="18" charset="0"/>
            </a:rPr>
            <a:t>, Thane, Bhiwandi, Maharashtra - 421 302 where the operations of the Company are active.</a:t>
          </a:r>
          <a:endParaRPr lang="en-US" sz="1300" dirty="0">
            <a:latin typeface="Book Antiqua" panose="02040602050305030304" pitchFamily="18" charset="0"/>
          </a:endParaRPr>
        </a:p>
      </dgm:t>
    </dgm:pt>
    <dgm:pt modelId="{639A4E84-7AA2-4CC6-B83D-454B41C51DCF}" type="parTrans" cxnId="{1D8BFC59-9242-4823-A418-84FAA56A2B03}">
      <dgm:prSet/>
      <dgm:spPr/>
      <dgm:t>
        <a:bodyPr/>
        <a:lstStyle/>
        <a:p>
          <a:endParaRPr lang="en-US"/>
        </a:p>
      </dgm:t>
    </dgm:pt>
    <dgm:pt modelId="{6CAEFE9B-46D2-4F31-9AE0-033D11838A8B}" type="sibTrans" cxnId="{1D8BFC59-9242-4823-A418-84FAA56A2B03}">
      <dgm:prSet/>
      <dgm:spPr/>
      <dgm:t>
        <a:bodyPr/>
        <a:lstStyle/>
        <a:p>
          <a:endParaRPr lang="en-US"/>
        </a:p>
      </dgm:t>
    </dgm:pt>
    <dgm:pt modelId="{9B648DBE-62FA-40C2-9280-38BF30AFB699}">
      <dgm:prSet/>
      <dgm:spPr/>
      <dgm:t>
        <a:bodyPr/>
        <a:lstStyle/>
        <a:p>
          <a:pPr>
            <a:lnSpc>
              <a:spcPct val="100000"/>
            </a:lnSpc>
          </a:pPr>
          <a:r>
            <a:rPr lang="en-IN" dirty="0">
              <a:latin typeface="Calibri"/>
            </a:rPr>
            <a:t>Registered on 03.09.2020 as an MSME having UDYAM Registration no. UDYAM-MH-33-0008251</a:t>
          </a:r>
        </a:p>
      </dgm:t>
    </dgm:pt>
    <dgm:pt modelId="{E7D4A985-CA6C-49AE-895C-B70F808C2F6B}" type="parTrans" cxnId="{4C17F66E-40D2-49F8-B1E3-C9B16893D36C}">
      <dgm:prSet/>
      <dgm:spPr/>
      <dgm:t>
        <a:bodyPr/>
        <a:lstStyle/>
        <a:p>
          <a:endParaRPr lang="en-IN"/>
        </a:p>
      </dgm:t>
    </dgm:pt>
    <dgm:pt modelId="{911AB2EC-2952-43C3-869B-AE0203DD5AC3}" type="sibTrans" cxnId="{4C17F66E-40D2-49F8-B1E3-C9B16893D36C}">
      <dgm:prSet/>
      <dgm:spPr/>
      <dgm:t>
        <a:bodyPr/>
        <a:lstStyle/>
        <a:p>
          <a:endParaRPr lang="en-IN"/>
        </a:p>
      </dgm:t>
    </dgm:pt>
    <dgm:pt modelId="{999F088F-0825-44CA-97FB-AD882889E278}" type="pres">
      <dgm:prSet presAssocID="{1D3A3456-2545-4723-8CED-F8B59DCBF25A}" presName="root" presStyleCnt="0">
        <dgm:presLayoutVars>
          <dgm:dir/>
          <dgm:resizeHandles val="exact"/>
        </dgm:presLayoutVars>
      </dgm:prSet>
      <dgm:spPr/>
    </dgm:pt>
    <dgm:pt modelId="{BAA6E164-5C07-4775-87DD-FCE9DC161E18}" type="pres">
      <dgm:prSet presAssocID="{8E70BA5E-359E-4D98-B1F7-1D5D8442656D}" presName="compNode" presStyleCnt="0"/>
      <dgm:spPr/>
    </dgm:pt>
    <dgm:pt modelId="{513A3A93-7325-4F55-82DD-CC24CCA1937B}" type="pres">
      <dgm:prSet presAssocID="{8E70BA5E-359E-4D98-B1F7-1D5D8442656D}" presName="bgRect" presStyleLbl="bgShp" presStyleIdx="0" presStyleCnt="5">
        <dgm:style>
          <a:lnRef idx="1">
            <a:schemeClr val="accent1"/>
          </a:lnRef>
          <a:fillRef idx="2">
            <a:schemeClr val="accent1"/>
          </a:fillRef>
          <a:effectRef idx="1">
            <a:schemeClr val="accent1"/>
          </a:effectRef>
          <a:fontRef idx="minor">
            <a:schemeClr val="dk1"/>
          </a:fontRef>
        </dgm:style>
      </dgm:prSet>
      <dgm:spPr/>
    </dgm:pt>
    <dgm:pt modelId="{8B86D41D-3502-4A40-A842-DD07EAADA49A}" type="pres">
      <dgm:prSet presAssocID="{8E70BA5E-359E-4D98-B1F7-1D5D8442656D}" presName="iconRect" presStyleLbl="node1" presStyleIdx="0" presStyleCnt="5"/>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Handshake"/>
        </a:ext>
      </dgm:extLst>
    </dgm:pt>
    <dgm:pt modelId="{9390A33F-30A6-4687-960F-E96E0664D852}" type="pres">
      <dgm:prSet presAssocID="{8E70BA5E-359E-4D98-B1F7-1D5D8442656D}" presName="spaceRect" presStyleCnt="0"/>
      <dgm:spPr/>
    </dgm:pt>
    <dgm:pt modelId="{9CF0969B-C2C7-4042-9930-8EAF141A1B2E}" type="pres">
      <dgm:prSet presAssocID="{8E70BA5E-359E-4D98-B1F7-1D5D8442656D}" presName="parTx" presStyleLbl="revTx" presStyleIdx="0" presStyleCnt="5">
        <dgm:presLayoutVars>
          <dgm:chMax val="0"/>
          <dgm:chPref val="0"/>
        </dgm:presLayoutVars>
      </dgm:prSet>
      <dgm:spPr/>
    </dgm:pt>
    <dgm:pt modelId="{F56D92F1-0CD9-4D22-855F-0A9228A0740A}" type="pres">
      <dgm:prSet presAssocID="{ED8182D4-12AE-40DE-91ED-A01989CA9C7A}" presName="sibTrans" presStyleCnt="0"/>
      <dgm:spPr/>
    </dgm:pt>
    <dgm:pt modelId="{638936B4-50D2-49F7-8143-A80D1BA88E81}" type="pres">
      <dgm:prSet presAssocID="{DA79F179-395A-496E-AECF-45526AEE0024}" presName="compNode" presStyleCnt="0"/>
      <dgm:spPr/>
    </dgm:pt>
    <dgm:pt modelId="{65D0553D-6C83-45AA-BB67-033D28C2634D}" type="pres">
      <dgm:prSet presAssocID="{DA79F179-395A-496E-AECF-45526AEE0024}" presName="bgRect" presStyleLbl="bgShp" presStyleIdx="1" presStyleCnt="5">
        <dgm:style>
          <a:lnRef idx="1">
            <a:schemeClr val="accent1"/>
          </a:lnRef>
          <a:fillRef idx="2">
            <a:schemeClr val="accent1"/>
          </a:fillRef>
          <a:effectRef idx="1">
            <a:schemeClr val="accent1"/>
          </a:effectRef>
          <a:fontRef idx="minor">
            <a:schemeClr val="dk1"/>
          </a:fontRef>
        </dgm:style>
      </dgm:prSet>
      <dgm:spPr/>
    </dgm:pt>
    <dgm:pt modelId="{F59FAE95-F175-4D9F-8A7A-50CCB6FB6D0B}" type="pres">
      <dgm:prSet presAssocID="{DA79F179-395A-496E-AECF-45526AEE0024}" presName="iconRect" presStyleLbl="node1" presStyleIdx="1" presStyleCnt="5"/>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iploma Roll"/>
        </a:ext>
      </dgm:extLst>
    </dgm:pt>
    <dgm:pt modelId="{21EDEBBC-59EA-4D8F-BEFB-F6095F0B55E0}" type="pres">
      <dgm:prSet presAssocID="{DA79F179-395A-496E-AECF-45526AEE0024}" presName="spaceRect" presStyleCnt="0"/>
      <dgm:spPr/>
    </dgm:pt>
    <dgm:pt modelId="{C58FFA8F-BBC4-4940-92CD-9DBC124C5643}" type="pres">
      <dgm:prSet presAssocID="{DA79F179-395A-496E-AECF-45526AEE0024}" presName="parTx" presStyleLbl="revTx" presStyleIdx="1" presStyleCnt="5">
        <dgm:presLayoutVars>
          <dgm:chMax val="0"/>
          <dgm:chPref val="0"/>
        </dgm:presLayoutVars>
      </dgm:prSet>
      <dgm:spPr/>
    </dgm:pt>
    <dgm:pt modelId="{7C33B239-CD7D-428E-82FB-3583CC0A0333}" type="pres">
      <dgm:prSet presAssocID="{BDAEDEFD-C1D8-48C1-BE70-D95B18B7A30C}" presName="sibTrans" presStyleCnt="0"/>
      <dgm:spPr/>
    </dgm:pt>
    <dgm:pt modelId="{CA72A557-5CBC-4C49-991C-DC9D5CA23CEB}" type="pres">
      <dgm:prSet presAssocID="{2F1AA218-71F8-471E-96CE-097576450963}" presName="compNode" presStyleCnt="0"/>
      <dgm:spPr/>
    </dgm:pt>
    <dgm:pt modelId="{4B3DDCF2-B133-4A0D-828E-CEB26AFB5585}" type="pres">
      <dgm:prSet presAssocID="{2F1AA218-71F8-471E-96CE-097576450963}" presName="bgRect" presStyleLbl="bgShp" presStyleIdx="2" presStyleCnt="5" custLinFactNeighborX="-300" custLinFactNeighborY="-1837">
        <dgm:style>
          <a:lnRef idx="1">
            <a:schemeClr val="accent1"/>
          </a:lnRef>
          <a:fillRef idx="2">
            <a:schemeClr val="accent1"/>
          </a:fillRef>
          <a:effectRef idx="1">
            <a:schemeClr val="accent1"/>
          </a:effectRef>
          <a:fontRef idx="minor">
            <a:schemeClr val="dk1"/>
          </a:fontRef>
        </dgm:style>
      </dgm:prSet>
      <dgm:spPr/>
    </dgm:pt>
    <dgm:pt modelId="{A2C0BE76-651F-4008-BFF2-87F8E6EBF233}" type="pres">
      <dgm:prSet presAssocID="{2F1AA218-71F8-471E-96CE-097576450963}" presName="iconRect" presStyleLbl="node1" presStyleIdx="2" presStyleCnt="5"/>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Rupee with solid fill"/>
        </a:ext>
      </dgm:extLst>
    </dgm:pt>
    <dgm:pt modelId="{D4199FA7-5F65-4288-A7CC-C1A75583CB93}" type="pres">
      <dgm:prSet presAssocID="{2F1AA218-71F8-471E-96CE-097576450963}" presName="spaceRect" presStyleCnt="0"/>
      <dgm:spPr/>
    </dgm:pt>
    <dgm:pt modelId="{2662FAB2-033F-4AF8-8734-47546967D650}" type="pres">
      <dgm:prSet presAssocID="{2F1AA218-71F8-471E-96CE-097576450963}" presName="parTx" presStyleLbl="revTx" presStyleIdx="2" presStyleCnt="5">
        <dgm:presLayoutVars>
          <dgm:chMax val="0"/>
          <dgm:chPref val="0"/>
        </dgm:presLayoutVars>
      </dgm:prSet>
      <dgm:spPr/>
    </dgm:pt>
    <dgm:pt modelId="{96E5561F-DD1C-40DC-BC96-67D88A4095D4}" type="pres">
      <dgm:prSet presAssocID="{1D826FEB-F957-4406-97A3-1C06A37113C1}" presName="sibTrans" presStyleCnt="0"/>
      <dgm:spPr/>
    </dgm:pt>
    <dgm:pt modelId="{BCB41FF8-EA74-44B7-8946-53934A32C259}" type="pres">
      <dgm:prSet presAssocID="{1A489ADC-14D9-456E-A3B6-B923C6F770FE}" presName="compNode" presStyleCnt="0"/>
      <dgm:spPr/>
    </dgm:pt>
    <dgm:pt modelId="{146DB529-B774-48CB-8E54-21F890733709}" type="pres">
      <dgm:prSet presAssocID="{1A489ADC-14D9-456E-A3B6-B923C6F770FE}" presName="bgRect" presStyleLbl="bgShp" presStyleIdx="3" presStyleCnt="5">
        <dgm:style>
          <a:lnRef idx="1">
            <a:schemeClr val="accent1"/>
          </a:lnRef>
          <a:fillRef idx="2">
            <a:schemeClr val="accent1"/>
          </a:fillRef>
          <a:effectRef idx="1">
            <a:schemeClr val="accent1"/>
          </a:effectRef>
          <a:fontRef idx="minor">
            <a:schemeClr val="dk1"/>
          </a:fontRef>
        </dgm:style>
      </dgm:prSet>
      <dgm:spPr/>
    </dgm:pt>
    <dgm:pt modelId="{48588E55-F977-4B33-BC01-B7AB15BC0C20}" type="pres">
      <dgm:prSet presAssocID="{1A489ADC-14D9-456E-A3B6-B923C6F770FE}" presName="iconRect" presStyleLbl="node1" presStyleIdx="3" presStyleCnt="5"/>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Warehouse with solid fill"/>
        </a:ext>
      </dgm:extLst>
    </dgm:pt>
    <dgm:pt modelId="{2ADD8DD3-A556-4D0B-8F04-F66C41E5F8DD}" type="pres">
      <dgm:prSet presAssocID="{1A489ADC-14D9-456E-A3B6-B923C6F770FE}" presName="spaceRect" presStyleCnt="0"/>
      <dgm:spPr/>
    </dgm:pt>
    <dgm:pt modelId="{126A222F-D036-4201-826C-E45677B1CDB5}" type="pres">
      <dgm:prSet presAssocID="{1A489ADC-14D9-456E-A3B6-B923C6F770FE}" presName="parTx" presStyleLbl="revTx" presStyleIdx="3" presStyleCnt="5">
        <dgm:presLayoutVars>
          <dgm:chMax val="0"/>
          <dgm:chPref val="0"/>
        </dgm:presLayoutVars>
      </dgm:prSet>
      <dgm:spPr/>
    </dgm:pt>
    <dgm:pt modelId="{70855665-C121-4295-93D6-771F6A2D1A9C}" type="pres">
      <dgm:prSet presAssocID="{6CAEFE9B-46D2-4F31-9AE0-033D11838A8B}" presName="sibTrans" presStyleCnt="0"/>
      <dgm:spPr/>
    </dgm:pt>
    <dgm:pt modelId="{AE596985-4103-49AF-A366-CAA51899C5D1}" type="pres">
      <dgm:prSet presAssocID="{9B648DBE-62FA-40C2-9280-38BF30AFB699}" presName="compNode" presStyleCnt="0"/>
      <dgm:spPr/>
    </dgm:pt>
    <dgm:pt modelId="{04492A2C-CBF7-41B6-AD0A-B0656E2912F0}" type="pres">
      <dgm:prSet presAssocID="{9B648DBE-62FA-40C2-9280-38BF30AFB699}" presName="bgRect" presStyleLbl="bgShp" presStyleIdx="4" presStyleCnt="5">
        <dgm:style>
          <a:lnRef idx="1">
            <a:schemeClr val="accent1"/>
          </a:lnRef>
          <a:fillRef idx="2">
            <a:schemeClr val="accent1"/>
          </a:fillRef>
          <a:effectRef idx="1">
            <a:schemeClr val="accent1"/>
          </a:effectRef>
          <a:fontRef idx="minor">
            <a:schemeClr val="dk1"/>
          </a:fontRef>
        </dgm:style>
      </dgm:prSet>
      <dgm:spPr/>
    </dgm:pt>
    <dgm:pt modelId="{4A561C8D-310F-4B86-9E41-006334BC8DF1}" type="pres">
      <dgm:prSet presAssocID="{9B648DBE-62FA-40C2-9280-38BF30AFB699}" presName="iconRect" presStyleLbl="node1" presStyleIdx="4" presStyleCnt="5"/>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Money Envelope"/>
        </a:ext>
      </dgm:extLst>
    </dgm:pt>
    <dgm:pt modelId="{3E5A9245-4E08-47F3-803C-212AA10C7F6C}" type="pres">
      <dgm:prSet presAssocID="{9B648DBE-62FA-40C2-9280-38BF30AFB699}" presName="spaceRect" presStyleCnt="0"/>
      <dgm:spPr/>
    </dgm:pt>
    <dgm:pt modelId="{8018FD89-8F8F-4615-B274-AFFE491B461C}" type="pres">
      <dgm:prSet presAssocID="{9B648DBE-62FA-40C2-9280-38BF30AFB699}" presName="parTx" presStyleLbl="revTx" presStyleIdx="4" presStyleCnt="5">
        <dgm:presLayoutVars>
          <dgm:chMax val="0"/>
          <dgm:chPref val="0"/>
        </dgm:presLayoutVars>
      </dgm:prSet>
      <dgm:spPr/>
    </dgm:pt>
  </dgm:ptLst>
  <dgm:cxnLst>
    <dgm:cxn modelId="{A579880C-46B4-4321-9119-F556D0B1EB8A}" type="presOf" srcId="{9B648DBE-62FA-40C2-9280-38BF30AFB699}" destId="{8018FD89-8F8F-4615-B274-AFFE491B461C}" srcOrd="0" destOrd="0" presId="urn:microsoft.com/office/officeart/2018/2/layout/IconVerticalSolidList"/>
    <dgm:cxn modelId="{799EF82D-A4C5-4ED0-89D0-2BD5BA574252}" srcId="{1D3A3456-2545-4723-8CED-F8B59DCBF25A}" destId="{DA79F179-395A-496E-AECF-45526AEE0024}" srcOrd="1" destOrd="0" parTransId="{E6163AF0-B21A-4C64-A016-80148A033471}" sibTransId="{BDAEDEFD-C1D8-48C1-BE70-D95B18B7A30C}"/>
    <dgm:cxn modelId="{CC83FC2D-1682-48CF-9265-F39CBA0DACB7}" type="presOf" srcId="{1A489ADC-14D9-456E-A3B6-B923C6F770FE}" destId="{126A222F-D036-4201-826C-E45677B1CDB5}" srcOrd="0" destOrd="0" presId="urn:microsoft.com/office/officeart/2018/2/layout/IconVerticalSolidList"/>
    <dgm:cxn modelId="{95EA4034-A4D6-4F89-9C9B-008A1F180279}" type="presOf" srcId="{1D3A3456-2545-4723-8CED-F8B59DCBF25A}" destId="{999F088F-0825-44CA-97FB-AD882889E278}" srcOrd="0" destOrd="0" presId="urn:microsoft.com/office/officeart/2018/2/layout/IconVerticalSolidList"/>
    <dgm:cxn modelId="{2ED8B561-33B4-43B1-B15B-9C4B5985D4BE}" srcId="{1D3A3456-2545-4723-8CED-F8B59DCBF25A}" destId="{2F1AA218-71F8-471E-96CE-097576450963}" srcOrd="2" destOrd="0" parTransId="{8C957E9A-8257-4F10-910C-AA28DCB7AEC3}" sibTransId="{1D826FEB-F957-4406-97A3-1C06A37113C1}"/>
    <dgm:cxn modelId="{9BE2D665-5FA3-4597-8EF0-6A93783ED25F}" srcId="{1D3A3456-2545-4723-8CED-F8B59DCBF25A}" destId="{8E70BA5E-359E-4D98-B1F7-1D5D8442656D}" srcOrd="0" destOrd="0" parTransId="{BB7D7EBB-2924-43C6-9FA7-2E533821EF1D}" sibTransId="{ED8182D4-12AE-40DE-91ED-A01989CA9C7A}"/>
    <dgm:cxn modelId="{9F12934A-8923-4D81-B135-DE7C1D3838F7}" type="presOf" srcId="{DA79F179-395A-496E-AECF-45526AEE0024}" destId="{C58FFA8F-BBC4-4940-92CD-9DBC124C5643}" srcOrd="0" destOrd="0" presId="urn:microsoft.com/office/officeart/2018/2/layout/IconVerticalSolidList"/>
    <dgm:cxn modelId="{4C17F66E-40D2-49F8-B1E3-C9B16893D36C}" srcId="{1D3A3456-2545-4723-8CED-F8B59DCBF25A}" destId="{9B648DBE-62FA-40C2-9280-38BF30AFB699}" srcOrd="4" destOrd="0" parTransId="{E7D4A985-CA6C-49AE-895C-B70F808C2F6B}" sibTransId="{911AB2EC-2952-43C3-869B-AE0203DD5AC3}"/>
    <dgm:cxn modelId="{1D8BFC59-9242-4823-A418-84FAA56A2B03}" srcId="{1D3A3456-2545-4723-8CED-F8B59DCBF25A}" destId="{1A489ADC-14D9-456E-A3B6-B923C6F770FE}" srcOrd="3" destOrd="0" parTransId="{639A4E84-7AA2-4CC6-B83D-454B41C51DCF}" sibTransId="{6CAEFE9B-46D2-4F31-9AE0-033D11838A8B}"/>
    <dgm:cxn modelId="{C9EAC9A0-7617-4F1E-B1EF-DAD30ECA754B}" type="presOf" srcId="{8E70BA5E-359E-4D98-B1F7-1D5D8442656D}" destId="{9CF0969B-C2C7-4042-9930-8EAF141A1B2E}" srcOrd="0" destOrd="0" presId="urn:microsoft.com/office/officeart/2018/2/layout/IconVerticalSolidList"/>
    <dgm:cxn modelId="{C870CEE6-B4BA-4DD6-8ED9-986859293B9B}" type="presOf" srcId="{2F1AA218-71F8-471E-96CE-097576450963}" destId="{2662FAB2-033F-4AF8-8734-47546967D650}" srcOrd="0" destOrd="0" presId="urn:microsoft.com/office/officeart/2018/2/layout/IconVerticalSolidList"/>
    <dgm:cxn modelId="{0A63FBC4-D935-4497-AF52-87F43DC22710}" type="presParOf" srcId="{999F088F-0825-44CA-97FB-AD882889E278}" destId="{BAA6E164-5C07-4775-87DD-FCE9DC161E18}" srcOrd="0" destOrd="0" presId="urn:microsoft.com/office/officeart/2018/2/layout/IconVerticalSolidList"/>
    <dgm:cxn modelId="{3D2EE613-1501-4558-A29F-C1F8A949295F}" type="presParOf" srcId="{BAA6E164-5C07-4775-87DD-FCE9DC161E18}" destId="{513A3A93-7325-4F55-82DD-CC24CCA1937B}" srcOrd="0" destOrd="0" presId="urn:microsoft.com/office/officeart/2018/2/layout/IconVerticalSolidList"/>
    <dgm:cxn modelId="{E73BD4DE-90A6-42A6-B532-2DD0E1750685}" type="presParOf" srcId="{BAA6E164-5C07-4775-87DD-FCE9DC161E18}" destId="{8B86D41D-3502-4A40-A842-DD07EAADA49A}" srcOrd="1" destOrd="0" presId="urn:microsoft.com/office/officeart/2018/2/layout/IconVerticalSolidList"/>
    <dgm:cxn modelId="{C89C117D-1376-4855-8730-A4BADFA041A2}" type="presParOf" srcId="{BAA6E164-5C07-4775-87DD-FCE9DC161E18}" destId="{9390A33F-30A6-4687-960F-E96E0664D852}" srcOrd="2" destOrd="0" presId="urn:microsoft.com/office/officeart/2018/2/layout/IconVerticalSolidList"/>
    <dgm:cxn modelId="{9E257FB0-3357-4E78-8A30-C9C171C5A455}" type="presParOf" srcId="{BAA6E164-5C07-4775-87DD-FCE9DC161E18}" destId="{9CF0969B-C2C7-4042-9930-8EAF141A1B2E}" srcOrd="3" destOrd="0" presId="urn:microsoft.com/office/officeart/2018/2/layout/IconVerticalSolidList"/>
    <dgm:cxn modelId="{07A2ABFC-9A1C-4CEB-8AA3-4A3AE692FB98}" type="presParOf" srcId="{999F088F-0825-44CA-97FB-AD882889E278}" destId="{F56D92F1-0CD9-4D22-855F-0A9228A0740A}" srcOrd="1" destOrd="0" presId="urn:microsoft.com/office/officeart/2018/2/layout/IconVerticalSolidList"/>
    <dgm:cxn modelId="{0CDBEF7D-BCD6-4CC7-9E87-99EFEB1DDA30}" type="presParOf" srcId="{999F088F-0825-44CA-97FB-AD882889E278}" destId="{638936B4-50D2-49F7-8143-A80D1BA88E81}" srcOrd="2" destOrd="0" presId="urn:microsoft.com/office/officeart/2018/2/layout/IconVerticalSolidList"/>
    <dgm:cxn modelId="{DC040FC5-06F9-4897-B7B2-1625DC7F89D7}" type="presParOf" srcId="{638936B4-50D2-49F7-8143-A80D1BA88E81}" destId="{65D0553D-6C83-45AA-BB67-033D28C2634D}" srcOrd="0" destOrd="0" presId="urn:microsoft.com/office/officeart/2018/2/layout/IconVerticalSolidList"/>
    <dgm:cxn modelId="{FC64266A-3EE4-45F4-935E-3ADEA05EB4BB}" type="presParOf" srcId="{638936B4-50D2-49F7-8143-A80D1BA88E81}" destId="{F59FAE95-F175-4D9F-8A7A-50CCB6FB6D0B}" srcOrd="1" destOrd="0" presId="urn:microsoft.com/office/officeart/2018/2/layout/IconVerticalSolidList"/>
    <dgm:cxn modelId="{595BC535-F847-447A-B7BF-5F2BE4B53087}" type="presParOf" srcId="{638936B4-50D2-49F7-8143-A80D1BA88E81}" destId="{21EDEBBC-59EA-4D8F-BEFB-F6095F0B55E0}" srcOrd="2" destOrd="0" presId="urn:microsoft.com/office/officeart/2018/2/layout/IconVerticalSolidList"/>
    <dgm:cxn modelId="{5FAD2AD4-D450-43CC-8BBB-14155A4606BB}" type="presParOf" srcId="{638936B4-50D2-49F7-8143-A80D1BA88E81}" destId="{C58FFA8F-BBC4-4940-92CD-9DBC124C5643}" srcOrd="3" destOrd="0" presId="urn:microsoft.com/office/officeart/2018/2/layout/IconVerticalSolidList"/>
    <dgm:cxn modelId="{8CFDC6FD-DC84-4AC8-A88F-6336B3EFF2D8}" type="presParOf" srcId="{999F088F-0825-44CA-97FB-AD882889E278}" destId="{7C33B239-CD7D-428E-82FB-3583CC0A0333}" srcOrd="3" destOrd="0" presId="urn:microsoft.com/office/officeart/2018/2/layout/IconVerticalSolidList"/>
    <dgm:cxn modelId="{40747C9D-60EA-438B-B1C7-216681DA3C51}" type="presParOf" srcId="{999F088F-0825-44CA-97FB-AD882889E278}" destId="{CA72A557-5CBC-4C49-991C-DC9D5CA23CEB}" srcOrd="4" destOrd="0" presId="urn:microsoft.com/office/officeart/2018/2/layout/IconVerticalSolidList"/>
    <dgm:cxn modelId="{249ABA29-2D1B-4365-AACB-F88F11C12B23}" type="presParOf" srcId="{CA72A557-5CBC-4C49-991C-DC9D5CA23CEB}" destId="{4B3DDCF2-B133-4A0D-828E-CEB26AFB5585}" srcOrd="0" destOrd="0" presId="urn:microsoft.com/office/officeart/2018/2/layout/IconVerticalSolidList"/>
    <dgm:cxn modelId="{527D18CF-7023-4250-B037-2C33D8E6A1CA}" type="presParOf" srcId="{CA72A557-5CBC-4C49-991C-DC9D5CA23CEB}" destId="{A2C0BE76-651F-4008-BFF2-87F8E6EBF233}" srcOrd="1" destOrd="0" presId="urn:microsoft.com/office/officeart/2018/2/layout/IconVerticalSolidList"/>
    <dgm:cxn modelId="{5A9F083E-B1FC-41CC-B0B2-0E757CDEB7F4}" type="presParOf" srcId="{CA72A557-5CBC-4C49-991C-DC9D5CA23CEB}" destId="{D4199FA7-5F65-4288-A7CC-C1A75583CB93}" srcOrd="2" destOrd="0" presId="urn:microsoft.com/office/officeart/2018/2/layout/IconVerticalSolidList"/>
    <dgm:cxn modelId="{3C6233F1-4127-4588-A7D1-9AA74184C571}" type="presParOf" srcId="{CA72A557-5CBC-4C49-991C-DC9D5CA23CEB}" destId="{2662FAB2-033F-4AF8-8734-47546967D650}" srcOrd="3" destOrd="0" presId="urn:microsoft.com/office/officeart/2018/2/layout/IconVerticalSolidList"/>
    <dgm:cxn modelId="{247880FD-52DD-4544-BC79-B4D8F61835A2}" type="presParOf" srcId="{999F088F-0825-44CA-97FB-AD882889E278}" destId="{96E5561F-DD1C-40DC-BC96-67D88A4095D4}" srcOrd="5" destOrd="0" presId="urn:microsoft.com/office/officeart/2018/2/layout/IconVerticalSolidList"/>
    <dgm:cxn modelId="{DD1D265B-F4CE-4887-932D-617932AD0562}" type="presParOf" srcId="{999F088F-0825-44CA-97FB-AD882889E278}" destId="{BCB41FF8-EA74-44B7-8946-53934A32C259}" srcOrd="6" destOrd="0" presId="urn:microsoft.com/office/officeart/2018/2/layout/IconVerticalSolidList"/>
    <dgm:cxn modelId="{031817D0-6760-420F-B42E-B1E8DC4DCD5F}" type="presParOf" srcId="{BCB41FF8-EA74-44B7-8946-53934A32C259}" destId="{146DB529-B774-48CB-8E54-21F890733709}" srcOrd="0" destOrd="0" presId="urn:microsoft.com/office/officeart/2018/2/layout/IconVerticalSolidList"/>
    <dgm:cxn modelId="{03CF0DE3-5B33-4B8C-A776-8796F7CF658F}" type="presParOf" srcId="{BCB41FF8-EA74-44B7-8946-53934A32C259}" destId="{48588E55-F977-4B33-BC01-B7AB15BC0C20}" srcOrd="1" destOrd="0" presId="urn:microsoft.com/office/officeart/2018/2/layout/IconVerticalSolidList"/>
    <dgm:cxn modelId="{1D3F471F-760E-45EA-A8A1-8C6766953DC2}" type="presParOf" srcId="{BCB41FF8-EA74-44B7-8946-53934A32C259}" destId="{2ADD8DD3-A556-4D0B-8F04-F66C41E5F8DD}" srcOrd="2" destOrd="0" presId="urn:microsoft.com/office/officeart/2018/2/layout/IconVerticalSolidList"/>
    <dgm:cxn modelId="{5EAC9D3A-2845-4FAE-9045-726C1AF41096}" type="presParOf" srcId="{BCB41FF8-EA74-44B7-8946-53934A32C259}" destId="{126A222F-D036-4201-826C-E45677B1CDB5}" srcOrd="3" destOrd="0" presId="urn:microsoft.com/office/officeart/2018/2/layout/IconVerticalSolidList"/>
    <dgm:cxn modelId="{3A0E4A1E-8904-44DB-BDF8-67CAE2D968DC}" type="presParOf" srcId="{999F088F-0825-44CA-97FB-AD882889E278}" destId="{70855665-C121-4295-93D6-771F6A2D1A9C}" srcOrd="7" destOrd="0" presId="urn:microsoft.com/office/officeart/2018/2/layout/IconVerticalSolidList"/>
    <dgm:cxn modelId="{B5DD816D-EC96-400E-8ACB-79AA1F02F936}" type="presParOf" srcId="{999F088F-0825-44CA-97FB-AD882889E278}" destId="{AE596985-4103-49AF-A366-CAA51899C5D1}" srcOrd="8" destOrd="0" presId="urn:microsoft.com/office/officeart/2018/2/layout/IconVerticalSolidList"/>
    <dgm:cxn modelId="{33EFEC9C-64EB-482E-987C-D5AA57D79EEC}" type="presParOf" srcId="{AE596985-4103-49AF-A366-CAA51899C5D1}" destId="{04492A2C-CBF7-41B6-AD0A-B0656E2912F0}" srcOrd="0" destOrd="0" presId="urn:microsoft.com/office/officeart/2018/2/layout/IconVerticalSolidList"/>
    <dgm:cxn modelId="{32B92E0D-2394-4387-B51A-496B54A78843}" type="presParOf" srcId="{AE596985-4103-49AF-A366-CAA51899C5D1}" destId="{4A561C8D-310F-4B86-9E41-006334BC8DF1}" srcOrd="1" destOrd="0" presId="urn:microsoft.com/office/officeart/2018/2/layout/IconVerticalSolidList"/>
    <dgm:cxn modelId="{F4DB760C-BA21-4AB3-9C83-EE6654B311F0}" type="presParOf" srcId="{AE596985-4103-49AF-A366-CAA51899C5D1}" destId="{3E5A9245-4E08-47F3-803C-212AA10C7F6C}" srcOrd="2" destOrd="0" presId="urn:microsoft.com/office/officeart/2018/2/layout/IconVerticalSolidList"/>
    <dgm:cxn modelId="{B30D6A44-8F25-4C86-B272-9D333AA9878B}" type="presParOf" srcId="{AE596985-4103-49AF-A366-CAA51899C5D1}" destId="{8018FD89-8F8F-4615-B274-AFFE491B461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E9D3D9-5BB1-494A-BA44-8F722DB5213F}" type="doc">
      <dgm:prSet loTypeId="urn:microsoft.com/office/officeart/2018/2/layout/IconVerticalSolidList" loCatId="icon" qsTypeId="urn:microsoft.com/office/officeart/2005/8/quickstyle/simple1#2" qsCatId="simple" csTypeId="urn:microsoft.com/office/officeart/2005/8/colors/accent1_2#1" csCatId="accent1" phldr="1"/>
      <dgm:spPr/>
      <dgm:t>
        <a:bodyPr/>
        <a:lstStyle/>
        <a:p>
          <a:endParaRPr lang="en-US"/>
        </a:p>
      </dgm:t>
    </dgm:pt>
    <dgm:pt modelId="{4BC9F785-5CF9-45F1-8F87-234AA9A1E89B}">
      <dgm:prSet/>
      <dgm:spPr/>
      <dgm:t>
        <a:bodyPr/>
        <a:lstStyle/>
        <a:p>
          <a:pPr>
            <a:lnSpc>
              <a:spcPct val="100000"/>
            </a:lnSpc>
          </a:pPr>
          <a:r>
            <a:rPr lang="en-IN"/>
            <a:t>The Corporate Debtor was incorporated to manufacture, develop, distribute, sell and market products related to healthcare. </a:t>
          </a:r>
          <a:endParaRPr lang="en-US"/>
        </a:p>
      </dgm:t>
    </dgm:pt>
    <dgm:pt modelId="{CC012F71-5AF9-4C66-86D5-E1BFA4BCDDD4}" type="parTrans" cxnId="{E237DEFC-5FB6-446E-B298-B64B4BA306CF}">
      <dgm:prSet/>
      <dgm:spPr/>
      <dgm:t>
        <a:bodyPr/>
        <a:lstStyle/>
        <a:p>
          <a:endParaRPr lang="en-US"/>
        </a:p>
      </dgm:t>
    </dgm:pt>
    <dgm:pt modelId="{1ED3153D-3951-4593-9347-C037A20EA8B0}" type="sibTrans" cxnId="{E237DEFC-5FB6-446E-B298-B64B4BA306CF}">
      <dgm:prSet/>
      <dgm:spPr/>
      <dgm:t>
        <a:bodyPr/>
        <a:lstStyle/>
        <a:p>
          <a:endParaRPr lang="en-US"/>
        </a:p>
      </dgm:t>
    </dgm:pt>
    <dgm:pt modelId="{C5290566-FFFA-4902-B3B5-E76CF3B232EC}">
      <dgm:prSet/>
      <dgm:spPr/>
      <dgm:t>
        <a:bodyPr/>
        <a:lstStyle/>
        <a:p>
          <a:pPr>
            <a:lnSpc>
              <a:spcPct val="100000"/>
            </a:lnSpc>
          </a:pPr>
          <a:r>
            <a:rPr lang="en-IN" dirty="0"/>
            <a:t>The Corporate Debtor sold products such as glucometers, blood pressure monitors, HB meters and other medical equipment.</a:t>
          </a:r>
          <a:endParaRPr lang="en-US" dirty="0"/>
        </a:p>
      </dgm:t>
    </dgm:pt>
    <dgm:pt modelId="{0B988C39-91FB-4FA6-BF60-9BD178D6BBB7}" type="parTrans" cxnId="{83368475-57CB-4660-BDA2-701A11574B1E}">
      <dgm:prSet/>
      <dgm:spPr/>
      <dgm:t>
        <a:bodyPr/>
        <a:lstStyle/>
        <a:p>
          <a:endParaRPr lang="en-US"/>
        </a:p>
      </dgm:t>
    </dgm:pt>
    <dgm:pt modelId="{8A375362-DBAC-4794-92A8-FFBD483CDB37}" type="sibTrans" cxnId="{83368475-57CB-4660-BDA2-701A11574B1E}">
      <dgm:prSet/>
      <dgm:spPr/>
      <dgm:t>
        <a:bodyPr/>
        <a:lstStyle/>
        <a:p>
          <a:endParaRPr lang="en-US"/>
        </a:p>
      </dgm:t>
    </dgm:pt>
    <dgm:pt modelId="{2D52B479-9664-4E46-9F24-D303CF79FE07}">
      <dgm:prSet/>
      <dgm:spPr/>
      <dgm:t>
        <a:bodyPr/>
        <a:lstStyle/>
        <a:p>
          <a:pPr algn="just">
            <a:lnSpc>
              <a:spcPct val="100000"/>
            </a:lnSpc>
          </a:pPr>
          <a:r>
            <a:rPr lang="en-IN" dirty="0"/>
            <a:t>The Corporate Debtor currently has huge quantity of sealed boxes stocked with such medical equipment lying at its warehouse and under the custody and possession of the Liquidator. </a:t>
          </a:r>
          <a:endParaRPr lang="en-US" dirty="0"/>
        </a:p>
      </dgm:t>
    </dgm:pt>
    <dgm:pt modelId="{C0D56948-EC16-466D-82F9-29FCAF023AEB}" type="parTrans" cxnId="{4A95F31C-C428-4423-BF72-594655CE8FD0}">
      <dgm:prSet/>
      <dgm:spPr/>
      <dgm:t>
        <a:bodyPr/>
        <a:lstStyle/>
        <a:p>
          <a:endParaRPr lang="en-US"/>
        </a:p>
      </dgm:t>
    </dgm:pt>
    <dgm:pt modelId="{99739741-FACB-494F-8F4D-7B574ABE4E15}" type="sibTrans" cxnId="{4A95F31C-C428-4423-BF72-594655CE8FD0}">
      <dgm:prSet/>
      <dgm:spPr/>
      <dgm:t>
        <a:bodyPr/>
        <a:lstStyle/>
        <a:p>
          <a:endParaRPr lang="en-US"/>
        </a:p>
      </dgm:t>
    </dgm:pt>
    <dgm:pt modelId="{BB75CF05-040B-4614-8CBC-43F422C4F3C7}" type="pres">
      <dgm:prSet presAssocID="{82E9D3D9-5BB1-494A-BA44-8F722DB5213F}" presName="root" presStyleCnt="0">
        <dgm:presLayoutVars>
          <dgm:dir/>
          <dgm:resizeHandles val="exact"/>
        </dgm:presLayoutVars>
      </dgm:prSet>
      <dgm:spPr/>
    </dgm:pt>
    <dgm:pt modelId="{742AC717-423E-4E02-A52D-2A30064564D3}" type="pres">
      <dgm:prSet presAssocID="{4BC9F785-5CF9-45F1-8F87-234AA9A1E89B}" presName="compNode" presStyleCnt="0"/>
      <dgm:spPr/>
    </dgm:pt>
    <dgm:pt modelId="{B69EDF5C-DAAA-4597-B124-C3885DAF3848}" type="pres">
      <dgm:prSet presAssocID="{4BC9F785-5CF9-45F1-8F87-234AA9A1E89B}" presName="bgRect" presStyleLbl="bgShp" presStyleIdx="0" presStyleCnt="3"/>
      <dgm:spPr/>
    </dgm:pt>
    <dgm:pt modelId="{6A59C068-4F13-40F3-A995-DA5781E4EBDE}" type="pres">
      <dgm:prSet presAssocID="{4BC9F785-5CF9-45F1-8F87-234AA9A1E89B}"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Bank"/>
        </a:ext>
      </dgm:extLst>
    </dgm:pt>
    <dgm:pt modelId="{3B0719DA-92BD-4267-B1E4-DA1374618ABD}" type="pres">
      <dgm:prSet presAssocID="{4BC9F785-5CF9-45F1-8F87-234AA9A1E89B}" presName="spaceRect" presStyleCnt="0"/>
      <dgm:spPr/>
    </dgm:pt>
    <dgm:pt modelId="{28E82B9E-3AB0-45C1-9664-65D0A54E4537}" type="pres">
      <dgm:prSet presAssocID="{4BC9F785-5CF9-45F1-8F87-234AA9A1E89B}" presName="parTx" presStyleLbl="revTx" presStyleIdx="0" presStyleCnt="3">
        <dgm:presLayoutVars>
          <dgm:chMax val="0"/>
          <dgm:chPref val="0"/>
        </dgm:presLayoutVars>
      </dgm:prSet>
      <dgm:spPr/>
    </dgm:pt>
    <dgm:pt modelId="{22CA41E7-67BD-4D89-9B21-94BA64130A1A}" type="pres">
      <dgm:prSet presAssocID="{1ED3153D-3951-4593-9347-C037A20EA8B0}" presName="sibTrans" presStyleCnt="0"/>
      <dgm:spPr/>
    </dgm:pt>
    <dgm:pt modelId="{8E4278FD-3140-4CEB-900B-223D23524F21}" type="pres">
      <dgm:prSet presAssocID="{C5290566-FFFA-4902-B3B5-E76CF3B232EC}" presName="compNode" presStyleCnt="0"/>
      <dgm:spPr/>
    </dgm:pt>
    <dgm:pt modelId="{838D8EA4-8584-4896-8D98-7925AE2B0878}" type="pres">
      <dgm:prSet presAssocID="{C5290566-FFFA-4902-B3B5-E76CF3B232EC}" presName="bgRect" presStyleLbl="bgShp" presStyleIdx="1" presStyleCnt="3"/>
      <dgm:spPr/>
    </dgm:pt>
    <dgm:pt modelId="{7FA1E13A-AA45-4DF4-9344-D5923D9FB252}" type="pres">
      <dgm:prSet presAssocID="{C5290566-FFFA-4902-B3B5-E76CF3B232EC}"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octor"/>
        </a:ext>
      </dgm:extLst>
    </dgm:pt>
    <dgm:pt modelId="{F11F44C6-2E82-40EF-8E5D-4F3F0FAB018F}" type="pres">
      <dgm:prSet presAssocID="{C5290566-FFFA-4902-B3B5-E76CF3B232EC}" presName="spaceRect" presStyleCnt="0"/>
      <dgm:spPr/>
    </dgm:pt>
    <dgm:pt modelId="{99AFD555-1BE1-45DD-A4F8-508D00C9F829}" type="pres">
      <dgm:prSet presAssocID="{C5290566-FFFA-4902-B3B5-E76CF3B232EC}" presName="parTx" presStyleLbl="revTx" presStyleIdx="1" presStyleCnt="3">
        <dgm:presLayoutVars>
          <dgm:chMax val="0"/>
          <dgm:chPref val="0"/>
        </dgm:presLayoutVars>
      </dgm:prSet>
      <dgm:spPr/>
    </dgm:pt>
    <dgm:pt modelId="{C8A51F95-FE5E-4415-A36F-22BCC0A4D1B3}" type="pres">
      <dgm:prSet presAssocID="{8A375362-DBAC-4794-92A8-FFBD483CDB37}" presName="sibTrans" presStyleCnt="0"/>
      <dgm:spPr/>
    </dgm:pt>
    <dgm:pt modelId="{83FBABAF-BAE2-46D0-8998-0B0E5EB08523}" type="pres">
      <dgm:prSet presAssocID="{2D52B479-9664-4E46-9F24-D303CF79FE07}" presName="compNode" presStyleCnt="0"/>
      <dgm:spPr/>
    </dgm:pt>
    <dgm:pt modelId="{E2FEE97B-41A6-4F32-8577-D25EF15FAF5D}" type="pres">
      <dgm:prSet presAssocID="{2D52B479-9664-4E46-9F24-D303CF79FE07}" presName="bgRect" presStyleLbl="bgShp" presStyleIdx="2" presStyleCnt="3"/>
      <dgm:spPr/>
    </dgm:pt>
    <dgm:pt modelId="{E68A0FAA-F585-4863-9D88-B1F881604516}" type="pres">
      <dgm:prSet presAssocID="{2D52B479-9664-4E46-9F24-D303CF79FE07}"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Warehouse with solid fill"/>
        </a:ext>
      </dgm:extLst>
    </dgm:pt>
    <dgm:pt modelId="{C35CEF1F-E02E-411E-BEAD-0580DE332711}" type="pres">
      <dgm:prSet presAssocID="{2D52B479-9664-4E46-9F24-D303CF79FE07}" presName="spaceRect" presStyleCnt="0"/>
      <dgm:spPr/>
    </dgm:pt>
    <dgm:pt modelId="{4A278124-BAD0-4AEF-882F-BA0D277BC744}" type="pres">
      <dgm:prSet presAssocID="{2D52B479-9664-4E46-9F24-D303CF79FE07}" presName="parTx" presStyleLbl="revTx" presStyleIdx="2" presStyleCnt="3">
        <dgm:presLayoutVars>
          <dgm:chMax val="0"/>
          <dgm:chPref val="0"/>
        </dgm:presLayoutVars>
      </dgm:prSet>
      <dgm:spPr/>
    </dgm:pt>
  </dgm:ptLst>
  <dgm:cxnLst>
    <dgm:cxn modelId="{4A95F31C-C428-4423-BF72-594655CE8FD0}" srcId="{82E9D3D9-5BB1-494A-BA44-8F722DB5213F}" destId="{2D52B479-9664-4E46-9F24-D303CF79FE07}" srcOrd="2" destOrd="0" parTransId="{C0D56948-EC16-466D-82F9-29FCAF023AEB}" sibTransId="{99739741-FACB-494F-8F4D-7B574ABE4E15}"/>
    <dgm:cxn modelId="{83368475-57CB-4660-BDA2-701A11574B1E}" srcId="{82E9D3D9-5BB1-494A-BA44-8F722DB5213F}" destId="{C5290566-FFFA-4902-B3B5-E76CF3B232EC}" srcOrd="1" destOrd="0" parTransId="{0B988C39-91FB-4FA6-BF60-9BD178D6BBB7}" sibTransId="{8A375362-DBAC-4794-92A8-FFBD483CDB37}"/>
    <dgm:cxn modelId="{04475D7B-58FA-4C87-85F6-0B0D6EE25CBA}" type="presOf" srcId="{2D52B479-9664-4E46-9F24-D303CF79FE07}" destId="{4A278124-BAD0-4AEF-882F-BA0D277BC744}" srcOrd="0" destOrd="0" presId="urn:microsoft.com/office/officeart/2018/2/layout/IconVerticalSolidList"/>
    <dgm:cxn modelId="{4E54828E-B9A3-4545-B62A-4112511CC331}" type="presOf" srcId="{82E9D3D9-5BB1-494A-BA44-8F722DB5213F}" destId="{BB75CF05-040B-4614-8CBC-43F422C4F3C7}" srcOrd="0" destOrd="0" presId="urn:microsoft.com/office/officeart/2018/2/layout/IconVerticalSolidList"/>
    <dgm:cxn modelId="{1EA54891-1BE4-4D1B-A8A3-149BB4E41A40}" type="presOf" srcId="{4BC9F785-5CF9-45F1-8F87-234AA9A1E89B}" destId="{28E82B9E-3AB0-45C1-9664-65D0A54E4537}" srcOrd="0" destOrd="0" presId="urn:microsoft.com/office/officeart/2018/2/layout/IconVerticalSolidList"/>
    <dgm:cxn modelId="{FED3C9C0-B2E1-4EE2-A666-9DB276A93B81}" type="presOf" srcId="{C5290566-FFFA-4902-B3B5-E76CF3B232EC}" destId="{99AFD555-1BE1-45DD-A4F8-508D00C9F829}" srcOrd="0" destOrd="0" presId="urn:microsoft.com/office/officeart/2018/2/layout/IconVerticalSolidList"/>
    <dgm:cxn modelId="{E237DEFC-5FB6-446E-B298-B64B4BA306CF}" srcId="{82E9D3D9-5BB1-494A-BA44-8F722DB5213F}" destId="{4BC9F785-5CF9-45F1-8F87-234AA9A1E89B}" srcOrd="0" destOrd="0" parTransId="{CC012F71-5AF9-4C66-86D5-E1BFA4BCDDD4}" sibTransId="{1ED3153D-3951-4593-9347-C037A20EA8B0}"/>
    <dgm:cxn modelId="{3376F025-D7BB-4E87-BB62-79691532544D}" type="presParOf" srcId="{BB75CF05-040B-4614-8CBC-43F422C4F3C7}" destId="{742AC717-423E-4E02-A52D-2A30064564D3}" srcOrd="0" destOrd="0" presId="urn:microsoft.com/office/officeart/2018/2/layout/IconVerticalSolidList"/>
    <dgm:cxn modelId="{BFB11C36-7131-4403-904E-A5AFC426A4C2}" type="presParOf" srcId="{742AC717-423E-4E02-A52D-2A30064564D3}" destId="{B69EDF5C-DAAA-4597-B124-C3885DAF3848}" srcOrd="0" destOrd="0" presId="urn:microsoft.com/office/officeart/2018/2/layout/IconVerticalSolidList"/>
    <dgm:cxn modelId="{A649A249-2561-4617-BDF6-F1535FA66BB1}" type="presParOf" srcId="{742AC717-423E-4E02-A52D-2A30064564D3}" destId="{6A59C068-4F13-40F3-A995-DA5781E4EBDE}" srcOrd="1" destOrd="0" presId="urn:microsoft.com/office/officeart/2018/2/layout/IconVerticalSolidList"/>
    <dgm:cxn modelId="{63554D38-A923-4573-B61C-C1A94A6B0A7C}" type="presParOf" srcId="{742AC717-423E-4E02-A52D-2A30064564D3}" destId="{3B0719DA-92BD-4267-B1E4-DA1374618ABD}" srcOrd="2" destOrd="0" presId="urn:microsoft.com/office/officeart/2018/2/layout/IconVerticalSolidList"/>
    <dgm:cxn modelId="{B9540EB1-F262-4002-9226-7B4CE4FB4ED5}" type="presParOf" srcId="{742AC717-423E-4E02-A52D-2A30064564D3}" destId="{28E82B9E-3AB0-45C1-9664-65D0A54E4537}" srcOrd="3" destOrd="0" presId="urn:microsoft.com/office/officeart/2018/2/layout/IconVerticalSolidList"/>
    <dgm:cxn modelId="{6AFAF0E3-8E13-4D44-9362-6F592B8A2FA5}" type="presParOf" srcId="{BB75CF05-040B-4614-8CBC-43F422C4F3C7}" destId="{22CA41E7-67BD-4D89-9B21-94BA64130A1A}" srcOrd="1" destOrd="0" presId="urn:microsoft.com/office/officeart/2018/2/layout/IconVerticalSolidList"/>
    <dgm:cxn modelId="{1907DA35-E72C-496C-A250-6678EEF41BF0}" type="presParOf" srcId="{BB75CF05-040B-4614-8CBC-43F422C4F3C7}" destId="{8E4278FD-3140-4CEB-900B-223D23524F21}" srcOrd="2" destOrd="0" presId="urn:microsoft.com/office/officeart/2018/2/layout/IconVerticalSolidList"/>
    <dgm:cxn modelId="{C1CF1756-7D64-4794-B0D1-0B2727450D64}" type="presParOf" srcId="{8E4278FD-3140-4CEB-900B-223D23524F21}" destId="{838D8EA4-8584-4896-8D98-7925AE2B0878}" srcOrd="0" destOrd="0" presId="urn:microsoft.com/office/officeart/2018/2/layout/IconVerticalSolidList"/>
    <dgm:cxn modelId="{3740F324-D73A-4878-91C7-FD57AE4BD817}" type="presParOf" srcId="{8E4278FD-3140-4CEB-900B-223D23524F21}" destId="{7FA1E13A-AA45-4DF4-9344-D5923D9FB252}" srcOrd="1" destOrd="0" presId="urn:microsoft.com/office/officeart/2018/2/layout/IconVerticalSolidList"/>
    <dgm:cxn modelId="{6986FED2-8FD3-4ACC-8E0F-4FF30004E869}" type="presParOf" srcId="{8E4278FD-3140-4CEB-900B-223D23524F21}" destId="{F11F44C6-2E82-40EF-8E5D-4F3F0FAB018F}" srcOrd="2" destOrd="0" presId="urn:microsoft.com/office/officeart/2018/2/layout/IconVerticalSolidList"/>
    <dgm:cxn modelId="{B53B33CE-883C-48CF-A4D2-116F4BDCB033}" type="presParOf" srcId="{8E4278FD-3140-4CEB-900B-223D23524F21}" destId="{99AFD555-1BE1-45DD-A4F8-508D00C9F829}" srcOrd="3" destOrd="0" presId="urn:microsoft.com/office/officeart/2018/2/layout/IconVerticalSolidList"/>
    <dgm:cxn modelId="{46E8326C-9655-4EE6-86B2-144E7F82602B}" type="presParOf" srcId="{BB75CF05-040B-4614-8CBC-43F422C4F3C7}" destId="{C8A51F95-FE5E-4415-A36F-22BCC0A4D1B3}" srcOrd="3" destOrd="0" presId="urn:microsoft.com/office/officeart/2018/2/layout/IconVerticalSolidList"/>
    <dgm:cxn modelId="{062B6960-F60A-4687-A7CF-97D78A00ADEE}" type="presParOf" srcId="{BB75CF05-040B-4614-8CBC-43F422C4F3C7}" destId="{83FBABAF-BAE2-46D0-8998-0B0E5EB08523}" srcOrd="4" destOrd="0" presId="urn:microsoft.com/office/officeart/2018/2/layout/IconVerticalSolidList"/>
    <dgm:cxn modelId="{F678EA4A-9812-4F7A-BB12-D330A4B0A278}" type="presParOf" srcId="{83FBABAF-BAE2-46D0-8998-0B0E5EB08523}" destId="{E2FEE97B-41A6-4F32-8577-D25EF15FAF5D}" srcOrd="0" destOrd="0" presId="urn:microsoft.com/office/officeart/2018/2/layout/IconVerticalSolidList"/>
    <dgm:cxn modelId="{563C7D36-F3F2-49F0-AB3F-C8C1B05F0AB9}" type="presParOf" srcId="{83FBABAF-BAE2-46D0-8998-0B0E5EB08523}" destId="{E68A0FAA-F585-4863-9D88-B1F881604516}" srcOrd="1" destOrd="0" presId="urn:microsoft.com/office/officeart/2018/2/layout/IconVerticalSolidList"/>
    <dgm:cxn modelId="{C49DC484-63EE-42B6-833D-F3094E545AFD}" type="presParOf" srcId="{83FBABAF-BAE2-46D0-8998-0B0E5EB08523}" destId="{C35CEF1F-E02E-411E-BEAD-0580DE332711}" srcOrd="2" destOrd="0" presId="urn:microsoft.com/office/officeart/2018/2/layout/IconVerticalSolidList"/>
    <dgm:cxn modelId="{609792E5-F4DA-487B-818C-48FFA4177E82}" type="presParOf" srcId="{83FBABAF-BAE2-46D0-8998-0B0E5EB08523}" destId="{4A278124-BAD0-4AEF-882F-BA0D277BC74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3A3A93-7325-4F55-82DD-CC24CCA1937B}">
      <dsp:nvSpPr>
        <dsp:cNvPr id="0" name=""/>
        <dsp:cNvSpPr/>
      </dsp:nvSpPr>
      <dsp:spPr>
        <a:xfrm>
          <a:off x="0" y="4803"/>
          <a:ext cx="10058399" cy="592387"/>
        </a:xfrm>
        <a:prstGeom prst="roundRect">
          <a:avLst>
            <a:gd name="adj" fmla="val 10000"/>
          </a:avLst>
        </a:prstGeom>
        <a:gradFill rotWithShape="1">
          <a:gsLst>
            <a:gs pos="0">
              <a:schemeClr val="accent1">
                <a:tint val="65000"/>
                <a:shade val="92000"/>
                <a:satMod val="130000"/>
              </a:schemeClr>
            </a:gs>
            <a:gs pos="45000">
              <a:schemeClr val="accent1">
                <a:tint val="60000"/>
                <a:shade val="99000"/>
                <a:satMod val="120000"/>
              </a:schemeClr>
            </a:gs>
            <a:gs pos="100000">
              <a:schemeClr val="accent1">
                <a:tint val="55000"/>
                <a:satMod val="140000"/>
              </a:schemeClr>
            </a:gs>
          </a:gsLst>
          <a:path path="circle">
            <a:fillToRect l="100000" t="100000" r="100000" b="100000"/>
          </a:path>
        </a:gradFill>
        <a:ln w="127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sp>
    <dsp:sp modelId="{8B86D41D-3502-4A40-A842-DD07EAADA49A}">
      <dsp:nvSpPr>
        <dsp:cNvPr id="0" name=""/>
        <dsp:cNvSpPr/>
      </dsp:nvSpPr>
      <dsp:spPr>
        <a:xfrm>
          <a:off x="179197" y="138090"/>
          <a:ext cx="326131" cy="325813"/>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F0969B-C2C7-4042-9930-8EAF141A1B2E}">
      <dsp:nvSpPr>
        <dsp:cNvPr id="0" name=""/>
        <dsp:cNvSpPr/>
      </dsp:nvSpPr>
      <dsp:spPr>
        <a:xfrm>
          <a:off x="684526" y="4803"/>
          <a:ext cx="9353139" cy="629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13" tIns="66613" rIns="66613" bIns="66613" numCol="1" spcCol="1270" anchor="ctr" anchorCtr="0">
          <a:noAutofit/>
        </a:bodyPr>
        <a:lstStyle/>
        <a:p>
          <a:pPr marL="0" lvl="0" indent="0" algn="l" defTabSz="622300">
            <a:lnSpc>
              <a:spcPct val="100000"/>
            </a:lnSpc>
            <a:spcBef>
              <a:spcPct val="0"/>
            </a:spcBef>
            <a:spcAft>
              <a:spcPct val="35000"/>
            </a:spcAft>
            <a:buNone/>
          </a:pPr>
          <a:r>
            <a:rPr lang="en-US" sz="1400" kern="1200" dirty="0" err="1">
              <a:latin typeface="Book Antiqua" panose="02040602050305030304" pitchFamily="18" charset="0"/>
            </a:rPr>
            <a:t>Bymedo</a:t>
          </a:r>
          <a:r>
            <a:rPr lang="en-US" sz="1400" kern="1200" dirty="0">
              <a:latin typeface="Book Antiqua" panose="02040602050305030304" pitchFamily="18" charset="0"/>
            </a:rPr>
            <a:t> Healthcare LLP is a Limited Liability Partnership firm incorporated on 16 January 2020.</a:t>
          </a:r>
        </a:p>
      </dsp:txBody>
      <dsp:txXfrm>
        <a:off x="684526" y="4803"/>
        <a:ext cx="9353139" cy="629412"/>
      </dsp:txXfrm>
    </dsp:sp>
    <dsp:sp modelId="{65D0553D-6C83-45AA-BB67-033D28C2634D}">
      <dsp:nvSpPr>
        <dsp:cNvPr id="0" name=""/>
        <dsp:cNvSpPr/>
      </dsp:nvSpPr>
      <dsp:spPr>
        <a:xfrm>
          <a:off x="0" y="791568"/>
          <a:ext cx="10058399" cy="592387"/>
        </a:xfrm>
        <a:prstGeom prst="roundRect">
          <a:avLst>
            <a:gd name="adj" fmla="val 10000"/>
          </a:avLst>
        </a:prstGeom>
        <a:gradFill rotWithShape="1">
          <a:gsLst>
            <a:gs pos="0">
              <a:schemeClr val="accent1">
                <a:tint val="65000"/>
                <a:shade val="92000"/>
                <a:satMod val="130000"/>
              </a:schemeClr>
            </a:gs>
            <a:gs pos="45000">
              <a:schemeClr val="accent1">
                <a:tint val="60000"/>
                <a:shade val="99000"/>
                <a:satMod val="120000"/>
              </a:schemeClr>
            </a:gs>
            <a:gs pos="100000">
              <a:schemeClr val="accent1">
                <a:tint val="55000"/>
                <a:satMod val="140000"/>
              </a:schemeClr>
            </a:gs>
          </a:gsLst>
          <a:path path="circle">
            <a:fillToRect l="100000" t="100000" r="100000" b="100000"/>
          </a:path>
        </a:gradFill>
        <a:ln w="127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sp>
    <dsp:sp modelId="{F59FAE95-F175-4D9F-8A7A-50CCB6FB6D0B}">
      <dsp:nvSpPr>
        <dsp:cNvPr id="0" name=""/>
        <dsp:cNvSpPr/>
      </dsp:nvSpPr>
      <dsp:spPr>
        <a:xfrm>
          <a:off x="179197" y="924856"/>
          <a:ext cx="326131" cy="325813"/>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8FFA8F-BBC4-4940-92CD-9DBC124C5643}">
      <dsp:nvSpPr>
        <dsp:cNvPr id="0" name=""/>
        <dsp:cNvSpPr/>
      </dsp:nvSpPr>
      <dsp:spPr>
        <a:xfrm>
          <a:off x="684526" y="791568"/>
          <a:ext cx="9353139" cy="629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13" tIns="66613" rIns="66613" bIns="66613" numCol="1" spcCol="1270" anchor="ctr" anchorCtr="0">
          <a:noAutofit/>
        </a:bodyPr>
        <a:lstStyle/>
        <a:p>
          <a:pPr marL="0" lvl="0" indent="0" algn="l" defTabSz="622300">
            <a:lnSpc>
              <a:spcPct val="100000"/>
            </a:lnSpc>
            <a:spcBef>
              <a:spcPct val="0"/>
            </a:spcBef>
            <a:spcAft>
              <a:spcPct val="35000"/>
            </a:spcAft>
            <a:buNone/>
          </a:pPr>
          <a:r>
            <a:rPr lang="en-US" sz="1400" b="0" i="0" kern="1200" dirty="0">
              <a:latin typeface="Book Antiqua" panose="02040602050305030304" pitchFamily="18" charset="0"/>
            </a:rPr>
            <a:t>The company is registered at Registrar of Companies, Mumbai holding LLP No. AAR-6272. </a:t>
          </a:r>
        </a:p>
        <a:p>
          <a:pPr marL="0" lvl="0" indent="0" algn="l" defTabSz="622300">
            <a:spcBef>
              <a:spcPct val="0"/>
            </a:spcBef>
            <a:spcAft>
              <a:spcPct val="35000"/>
            </a:spcAft>
            <a:buNone/>
          </a:pPr>
          <a:endParaRPr lang="en-US" sz="1400" kern="1200" dirty="0">
            <a:latin typeface="Book Antiqua" panose="02040602050305030304" pitchFamily="18" charset="0"/>
          </a:endParaRPr>
        </a:p>
      </dsp:txBody>
      <dsp:txXfrm>
        <a:off x="684526" y="791568"/>
        <a:ext cx="9353139" cy="629412"/>
      </dsp:txXfrm>
    </dsp:sp>
    <dsp:sp modelId="{4B3DDCF2-B133-4A0D-828E-CEB26AFB5585}">
      <dsp:nvSpPr>
        <dsp:cNvPr id="0" name=""/>
        <dsp:cNvSpPr/>
      </dsp:nvSpPr>
      <dsp:spPr>
        <a:xfrm>
          <a:off x="0" y="1567451"/>
          <a:ext cx="10058399" cy="592387"/>
        </a:xfrm>
        <a:prstGeom prst="roundRect">
          <a:avLst>
            <a:gd name="adj" fmla="val 10000"/>
          </a:avLst>
        </a:prstGeom>
        <a:gradFill rotWithShape="1">
          <a:gsLst>
            <a:gs pos="0">
              <a:schemeClr val="accent1">
                <a:tint val="65000"/>
                <a:shade val="92000"/>
                <a:satMod val="130000"/>
              </a:schemeClr>
            </a:gs>
            <a:gs pos="45000">
              <a:schemeClr val="accent1">
                <a:tint val="60000"/>
                <a:shade val="99000"/>
                <a:satMod val="120000"/>
              </a:schemeClr>
            </a:gs>
            <a:gs pos="100000">
              <a:schemeClr val="accent1">
                <a:tint val="55000"/>
                <a:satMod val="140000"/>
              </a:schemeClr>
            </a:gs>
          </a:gsLst>
          <a:path path="circle">
            <a:fillToRect l="100000" t="100000" r="100000" b="100000"/>
          </a:path>
        </a:gradFill>
        <a:ln w="127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sp>
    <dsp:sp modelId="{A2C0BE76-651F-4008-BFF2-87F8E6EBF233}">
      <dsp:nvSpPr>
        <dsp:cNvPr id="0" name=""/>
        <dsp:cNvSpPr/>
      </dsp:nvSpPr>
      <dsp:spPr>
        <a:xfrm>
          <a:off x="179197" y="1711621"/>
          <a:ext cx="326131" cy="325813"/>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62FAB2-033F-4AF8-8734-47546967D650}">
      <dsp:nvSpPr>
        <dsp:cNvPr id="0" name=""/>
        <dsp:cNvSpPr/>
      </dsp:nvSpPr>
      <dsp:spPr>
        <a:xfrm>
          <a:off x="684526" y="1578333"/>
          <a:ext cx="9353139" cy="629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13" tIns="66613" rIns="66613" bIns="66613" numCol="1" spcCol="1270" anchor="ctr" anchorCtr="0">
          <a:noAutofit/>
        </a:bodyPr>
        <a:lstStyle/>
        <a:p>
          <a:pPr marL="0" lvl="0" indent="0" algn="l" defTabSz="622300">
            <a:lnSpc>
              <a:spcPct val="100000"/>
            </a:lnSpc>
            <a:spcBef>
              <a:spcPct val="0"/>
            </a:spcBef>
            <a:spcAft>
              <a:spcPct val="35000"/>
            </a:spcAft>
            <a:buNone/>
          </a:pPr>
          <a:r>
            <a:rPr lang="en-US" sz="1400" b="0" i="0" kern="1200" dirty="0">
              <a:latin typeface="Book Antiqua" panose="02040602050305030304" pitchFamily="18" charset="0"/>
            </a:rPr>
            <a:t>Its total obligation of contribution is INR 100000/- (One Lakh Only).</a:t>
          </a:r>
          <a:endParaRPr lang="en-US" sz="1400" kern="1200" dirty="0">
            <a:latin typeface="Book Antiqua" panose="02040602050305030304" pitchFamily="18" charset="0"/>
          </a:endParaRPr>
        </a:p>
      </dsp:txBody>
      <dsp:txXfrm>
        <a:off x="684526" y="1578333"/>
        <a:ext cx="9353139" cy="629412"/>
      </dsp:txXfrm>
    </dsp:sp>
    <dsp:sp modelId="{146DB529-B774-48CB-8E54-21F890733709}">
      <dsp:nvSpPr>
        <dsp:cNvPr id="0" name=""/>
        <dsp:cNvSpPr/>
      </dsp:nvSpPr>
      <dsp:spPr>
        <a:xfrm>
          <a:off x="0" y="2365099"/>
          <a:ext cx="10058399" cy="592387"/>
        </a:xfrm>
        <a:prstGeom prst="roundRect">
          <a:avLst>
            <a:gd name="adj" fmla="val 10000"/>
          </a:avLst>
        </a:prstGeom>
        <a:gradFill rotWithShape="1">
          <a:gsLst>
            <a:gs pos="0">
              <a:schemeClr val="accent1">
                <a:tint val="65000"/>
                <a:shade val="92000"/>
                <a:satMod val="130000"/>
              </a:schemeClr>
            </a:gs>
            <a:gs pos="45000">
              <a:schemeClr val="accent1">
                <a:tint val="60000"/>
                <a:shade val="99000"/>
                <a:satMod val="120000"/>
              </a:schemeClr>
            </a:gs>
            <a:gs pos="100000">
              <a:schemeClr val="accent1">
                <a:tint val="55000"/>
                <a:satMod val="140000"/>
              </a:schemeClr>
            </a:gs>
          </a:gsLst>
          <a:path path="circle">
            <a:fillToRect l="100000" t="100000" r="100000" b="100000"/>
          </a:path>
        </a:gradFill>
        <a:ln w="127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sp>
    <dsp:sp modelId="{48588E55-F977-4B33-BC01-B7AB15BC0C20}">
      <dsp:nvSpPr>
        <dsp:cNvPr id="0" name=""/>
        <dsp:cNvSpPr/>
      </dsp:nvSpPr>
      <dsp:spPr>
        <a:xfrm>
          <a:off x="179197" y="2498386"/>
          <a:ext cx="326131" cy="325813"/>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6A222F-D036-4201-826C-E45677B1CDB5}">
      <dsp:nvSpPr>
        <dsp:cNvPr id="0" name=""/>
        <dsp:cNvSpPr/>
      </dsp:nvSpPr>
      <dsp:spPr>
        <a:xfrm>
          <a:off x="684526" y="2365099"/>
          <a:ext cx="9353139" cy="629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13" tIns="66613" rIns="66613" bIns="66613" numCol="1" spcCol="1270" anchor="ctr" anchorCtr="0">
          <a:noAutofit/>
        </a:bodyPr>
        <a:lstStyle/>
        <a:p>
          <a:pPr marL="0" lvl="0" indent="0" algn="l" defTabSz="577850">
            <a:lnSpc>
              <a:spcPct val="100000"/>
            </a:lnSpc>
            <a:spcBef>
              <a:spcPct val="0"/>
            </a:spcBef>
            <a:spcAft>
              <a:spcPct val="35000"/>
            </a:spcAft>
            <a:buNone/>
          </a:pPr>
          <a:r>
            <a:rPr lang="en-US" sz="1300" b="0" i="0" kern="1200" dirty="0">
              <a:latin typeface="Book Antiqua" panose="02040602050305030304" pitchFamily="18" charset="0"/>
            </a:rPr>
            <a:t>The Company has a warehouse situated at the Registered Office situated at OPP. TCI Petrol Pump, Ground Floor, KR-3, Sharda Compound, </a:t>
          </a:r>
          <a:r>
            <a:rPr lang="en-US" sz="1300" b="0" i="0" kern="1200" dirty="0" err="1">
              <a:latin typeface="Book Antiqua" panose="02040602050305030304" pitchFamily="18" charset="0"/>
            </a:rPr>
            <a:t>H.No</a:t>
          </a:r>
          <a:r>
            <a:rPr lang="en-US" sz="1300" b="0" i="0" kern="1200" dirty="0">
              <a:latin typeface="Book Antiqua" panose="02040602050305030304" pitchFamily="18" charset="0"/>
            </a:rPr>
            <a:t>. 593/3, Purna, </a:t>
          </a:r>
          <a:r>
            <a:rPr lang="en-US" sz="1300" b="0" i="0" kern="1200" dirty="0" err="1">
              <a:latin typeface="Book Antiqua" panose="02040602050305030304" pitchFamily="18" charset="0"/>
            </a:rPr>
            <a:t>Kalher</a:t>
          </a:r>
          <a:r>
            <a:rPr lang="en-US" sz="1300" b="0" i="0" kern="1200" dirty="0">
              <a:latin typeface="Book Antiqua" panose="02040602050305030304" pitchFamily="18" charset="0"/>
            </a:rPr>
            <a:t>, Thane, Bhiwandi, Maharashtra - 421 302 where the operations of the Company are active.</a:t>
          </a:r>
          <a:endParaRPr lang="en-US" sz="1300" kern="1200" dirty="0">
            <a:latin typeface="Book Antiqua" panose="02040602050305030304" pitchFamily="18" charset="0"/>
          </a:endParaRPr>
        </a:p>
      </dsp:txBody>
      <dsp:txXfrm>
        <a:off x="684526" y="2365099"/>
        <a:ext cx="9353139" cy="629412"/>
      </dsp:txXfrm>
    </dsp:sp>
    <dsp:sp modelId="{04492A2C-CBF7-41B6-AD0A-B0656E2912F0}">
      <dsp:nvSpPr>
        <dsp:cNvPr id="0" name=""/>
        <dsp:cNvSpPr/>
      </dsp:nvSpPr>
      <dsp:spPr>
        <a:xfrm>
          <a:off x="0" y="3151864"/>
          <a:ext cx="10058399" cy="592387"/>
        </a:xfrm>
        <a:prstGeom prst="roundRect">
          <a:avLst>
            <a:gd name="adj" fmla="val 10000"/>
          </a:avLst>
        </a:prstGeom>
        <a:gradFill rotWithShape="1">
          <a:gsLst>
            <a:gs pos="0">
              <a:schemeClr val="accent1">
                <a:tint val="65000"/>
                <a:shade val="92000"/>
                <a:satMod val="130000"/>
              </a:schemeClr>
            </a:gs>
            <a:gs pos="45000">
              <a:schemeClr val="accent1">
                <a:tint val="60000"/>
                <a:shade val="99000"/>
                <a:satMod val="120000"/>
              </a:schemeClr>
            </a:gs>
            <a:gs pos="100000">
              <a:schemeClr val="accent1">
                <a:tint val="55000"/>
                <a:satMod val="140000"/>
              </a:schemeClr>
            </a:gs>
          </a:gsLst>
          <a:path path="circle">
            <a:fillToRect l="100000" t="100000" r="100000" b="100000"/>
          </a:path>
        </a:gradFill>
        <a:ln w="12700" cap="flat" cmpd="sng" algn="ctr">
          <a:solidFill>
            <a:schemeClr val="accent1"/>
          </a:solidFill>
          <a:prstDash val="solid"/>
        </a:ln>
        <a:effectLst/>
      </dsp:spPr>
      <dsp:style>
        <a:lnRef idx="1">
          <a:schemeClr val="accent1"/>
        </a:lnRef>
        <a:fillRef idx="2">
          <a:schemeClr val="accent1"/>
        </a:fillRef>
        <a:effectRef idx="1">
          <a:schemeClr val="accent1"/>
        </a:effectRef>
        <a:fontRef idx="minor">
          <a:schemeClr val="dk1"/>
        </a:fontRef>
      </dsp:style>
    </dsp:sp>
    <dsp:sp modelId="{4A561C8D-310F-4B86-9E41-006334BC8DF1}">
      <dsp:nvSpPr>
        <dsp:cNvPr id="0" name=""/>
        <dsp:cNvSpPr/>
      </dsp:nvSpPr>
      <dsp:spPr>
        <a:xfrm>
          <a:off x="179197" y="3285151"/>
          <a:ext cx="326131" cy="325813"/>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18FD89-8F8F-4615-B274-AFFE491B461C}">
      <dsp:nvSpPr>
        <dsp:cNvPr id="0" name=""/>
        <dsp:cNvSpPr/>
      </dsp:nvSpPr>
      <dsp:spPr>
        <a:xfrm>
          <a:off x="684526" y="3151864"/>
          <a:ext cx="9353139" cy="629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13" tIns="66613" rIns="66613" bIns="66613" numCol="1" spcCol="1270" anchor="ctr" anchorCtr="0">
          <a:noAutofit/>
        </a:bodyPr>
        <a:lstStyle/>
        <a:p>
          <a:pPr marL="0" lvl="0" indent="0" algn="l" defTabSz="622300">
            <a:lnSpc>
              <a:spcPct val="100000"/>
            </a:lnSpc>
            <a:spcBef>
              <a:spcPct val="0"/>
            </a:spcBef>
            <a:spcAft>
              <a:spcPct val="35000"/>
            </a:spcAft>
            <a:buNone/>
          </a:pPr>
          <a:r>
            <a:rPr lang="en-IN" sz="1400" kern="1200" dirty="0">
              <a:latin typeface="Calibri"/>
            </a:rPr>
            <a:t>Registered on 03.09.2020 as an MSME having UDYAM Registration no. UDYAM-MH-33-0008251</a:t>
          </a:r>
        </a:p>
      </dsp:txBody>
      <dsp:txXfrm>
        <a:off x="684526" y="3151864"/>
        <a:ext cx="9353139" cy="6294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9EDF5C-DAAA-4597-B124-C3885DAF3848}">
      <dsp:nvSpPr>
        <dsp:cNvPr id="0" name=""/>
        <dsp:cNvSpPr/>
      </dsp:nvSpPr>
      <dsp:spPr>
        <a:xfrm>
          <a:off x="0" y="491"/>
          <a:ext cx="10058399" cy="11492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59C068-4F13-40F3-A995-DA5781E4EBDE}">
      <dsp:nvSpPr>
        <dsp:cNvPr id="0" name=""/>
        <dsp:cNvSpPr/>
      </dsp:nvSpPr>
      <dsp:spPr>
        <a:xfrm>
          <a:off x="347648" y="259072"/>
          <a:ext cx="632087" cy="63208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E82B9E-3AB0-45C1-9664-65D0A54E4537}">
      <dsp:nvSpPr>
        <dsp:cNvPr id="0" name=""/>
        <dsp:cNvSpPr/>
      </dsp:nvSpPr>
      <dsp:spPr>
        <a:xfrm>
          <a:off x="1327384" y="491"/>
          <a:ext cx="8731015" cy="1149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629" tIns="121629" rIns="121629" bIns="121629" numCol="1" spcCol="1270" anchor="ctr" anchorCtr="0">
          <a:noAutofit/>
        </a:bodyPr>
        <a:lstStyle/>
        <a:p>
          <a:pPr marL="0" lvl="0" indent="0" algn="l" defTabSz="844550">
            <a:lnSpc>
              <a:spcPct val="100000"/>
            </a:lnSpc>
            <a:spcBef>
              <a:spcPct val="0"/>
            </a:spcBef>
            <a:spcAft>
              <a:spcPct val="35000"/>
            </a:spcAft>
            <a:buNone/>
          </a:pPr>
          <a:r>
            <a:rPr lang="en-IN" sz="1900" kern="1200"/>
            <a:t>The Corporate Debtor was incorporated to manufacture, develop, distribute, sell and market products related to healthcare. </a:t>
          </a:r>
          <a:endParaRPr lang="en-US" sz="1900" kern="1200"/>
        </a:p>
      </dsp:txBody>
      <dsp:txXfrm>
        <a:off x="1327384" y="491"/>
        <a:ext cx="8731015" cy="1149250"/>
      </dsp:txXfrm>
    </dsp:sp>
    <dsp:sp modelId="{838D8EA4-8584-4896-8D98-7925AE2B0878}">
      <dsp:nvSpPr>
        <dsp:cNvPr id="0" name=""/>
        <dsp:cNvSpPr/>
      </dsp:nvSpPr>
      <dsp:spPr>
        <a:xfrm>
          <a:off x="0" y="1437054"/>
          <a:ext cx="10058399" cy="11492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A1E13A-AA45-4DF4-9344-D5923D9FB252}">
      <dsp:nvSpPr>
        <dsp:cNvPr id="0" name=""/>
        <dsp:cNvSpPr/>
      </dsp:nvSpPr>
      <dsp:spPr>
        <a:xfrm>
          <a:off x="347648" y="1695636"/>
          <a:ext cx="632087" cy="63208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AFD555-1BE1-45DD-A4F8-508D00C9F829}">
      <dsp:nvSpPr>
        <dsp:cNvPr id="0" name=""/>
        <dsp:cNvSpPr/>
      </dsp:nvSpPr>
      <dsp:spPr>
        <a:xfrm>
          <a:off x="1327384" y="1437054"/>
          <a:ext cx="8731015" cy="1149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629" tIns="121629" rIns="121629" bIns="121629" numCol="1" spcCol="1270" anchor="ctr" anchorCtr="0">
          <a:noAutofit/>
        </a:bodyPr>
        <a:lstStyle/>
        <a:p>
          <a:pPr marL="0" lvl="0" indent="0" algn="l" defTabSz="844550">
            <a:lnSpc>
              <a:spcPct val="100000"/>
            </a:lnSpc>
            <a:spcBef>
              <a:spcPct val="0"/>
            </a:spcBef>
            <a:spcAft>
              <a:spcPct val="35000"/>
            </a:spcAft>
            <a:buNone/>
          </a:pPr>
          <a:r>
            <a:rPr lang="en-IN" sz="1900" kern="1200" dirty="0"/>
            <a:t>The Corporate Debtor sold products such as glucometers, blood pressure monitors, HB meters and other medical equipment.</a:t>
          </a:r>
          <a:endParaRPr lang="en-US" sz="1900" kern="1200" dirty="0"/>
        </a:p>
      </dsp:txBody>
      <dsp:txXfrm>
        <a:off x="1327384" y="1437054"/>
        <a:ext cx="8731015" cy="1149250"/>
      </dsp:txXfrm>
    </dsp:sp>
    <dsp:sp modelId="{E2FEE97B-41A6-4F32-8577-D25EF15FAF5D}">
      <dsp:nvSpPr>
        <dsp:cNvPr id="0" name=""/>
        <dsp:cNvSpPr/>
      </dsp:nvSpPr>
      <dsp:spPr>
        <a:xfrm>
          <a:off x="0" y="2873618"/>
          <a:ext cx="10058399" cy="11492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8A0FAA-F585-4863-9D88-B1F881604516}">
      <dsp:nvSpPr>
        <dsp:cNvPr id="0" name=""/>
        <dsp:cNvSpPr/>
      </dsp:nvSpPr>
      <dsp:spPr>
        <a:xfrm>
          <a:off x="347648" y="3132199"/>
          <a:ext cx="632087" cy="632087"/>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278124-BAD0-4AEF-882F-BA0D277BC744}">
      <dsp:nvSpPr>
        <dsp:cNvPr id="0" name=""/>
        <dsp:cNvSpPr/>
      </dsp:nvSpPr>
      <dsp:spPr>
        <a:xfrm>
          <a:off x="1327384" y="2873618"/>
          <a:ext cx="8731015" cy="1149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629" tIns="121629" rIns="121629" bIns="121629" numCol="1" spcCol="1270" anchor="ctr" anchorCtr="0">
          <a:noAutofit/>
        </a:bodyPr>
        <a:lstStyle/>
        <a:p>
          <a:pPr marL="0" lvl="0" indent="0" algn="just" defTabSz="844550">
            <a:lnSpc>
              <a:spcPct val="100000"/>
            </a:lnSpc>
            <a:spcBef>
              <a:spcPct val="0"/>
            </a:spcBef>
            <a:spcAft>
              <a:spcPct val="35000"/>
            </a:spcAft>
            <a:buNone/>
          </a:pPr>
          <a:r>
            <a:rPr lang="en-IN" sz="1900" kern="1200" dirty="0"/>
            <a:t>The Corporate Debtor currently has huge quantity of sealed boxes stocked with such medical equipment lying at its warehouse and under the custody and possession of the Liquidator. </a:t>
          </a:r>
          <a:endParaRPr lang="en-US" sz="1900" kern="1200" dirty="0"/>
        </a:p>
      </dsp:txBody>
      <dsp:txXfrm>
        <a:off x="1327384" y="2873618"/>
        <a:ext cx="8731015" cy="114925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3596" cy="497976"/>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47745" y="0"/>
            <a:ext cx="2943596" cy="497976"/>
          </a:xfrm>
          <a:prstGeom prst="rect">
            <a:avLst/>
          </a:prstGeom>
        </p:spPr>
        <p:txBody>
          <a:bodyPr vert="horz" lIns="91440" tIns="45720" rIns="91440" bIns="45720" rtlCol="0"/>
          <a:lstStyle>
            <a:lvl1pPr algn="r">
              <a:defRPr sz="1200"/>
            </a:lvl1pPr>
          </a:lstStyle>
          <a:p>
            <a:fld id="{286B3C5C-D012-4AFC-92B7-5BBF2589FC79}" type="datetimeFigureOut">
              <a:rPr lang="en-IN" smtClean="0"/>
              <a:t>13-10-2026</a:t>
            </a:fld>
            <a:endParaRPr lang="en-IN"/>
          </a:p>
        </p:txBody>
      </p:sp>
      <p:sp>
        <p:nvSpPr>
          <p:cNvPr id="4" name="Slide Image Placeholder 3"/>
          <p:cNvSpPr>
            <a:spLocks noGrp="1" noRot="1" noChangeAspect="1"/>
          </p:cNvSpPr>
          <p:nvPr>
            <p:ph type="sldImg" idx="2"/>
          </p:nvPr>
        </p:nvSpPr>
        <p:spPr>
          <a:xfrm>
            <a:off x="419100" y="1239838"/>
            <a:ext cx="5954713" cy="3351212"/>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79292" y="4776431"/>
            <a:ext cx="5434330" cy="39079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9427076"/>
            <a:ext cx="2943596" cy="497975"/>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47745" y="9427076"/>
            <a:ext cx="2943596" cy="497975"/>
          </a:xfrm>
          <a:prstGeom prst="rect">
            <a:avLst/>
          </a:prstGeom>
        </p:spPr>
        <p:txBody>
          <a:bodyPr vert="horz" lIns="91440" tIns="45720" rIns="91440" bIns="45720" rtlCol="0" anchor="b"/>
          <a:lstStyle>
            <a:lvl1pPr algn="r">
              <a:defRPr sz="1200"/>
            </a:lvl1pPr>
          </a:lstStyle>
          <a:p>
            <a:fld id="{967CB6E7-44A0-4D33-9222-F0F46611A320}" type="slidenum">
              <a:rPr lang="en-IN" smtClean="0"/>
              <a:t>‹#›</a:t>
            </a:fld>
            <a:endParaRPr lang="en-IN"/>
          </a:p>
        </p:txBody>
      </p:sp>
    </p:spTree>
    <p:extLst>
      <p:ext uri="{BB962C8B-B14F-4D97-AF65-F5344CB8AC3E}">
        <p14:creationId xmlns:p14="http://schemas.microsoft.com/office/powerpoint/2010/main" val="3134650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r>
              <a:rPr lang="en-IN" b="1" dirty="0"/>
              <a:t>Note : Financials for the FY 2024-25 was not filed since the Books of Accounts were not made available by the SBOP</a:t>
            </a:r>
          </a:p>
        </p:txBody>
      </p:sp>
      <p:sp>
        <p:nvSpPr>
          <p:cNvPr id="4" name="Slide Number Placeholder 3"/>
          <p:cNvSpPr>
            <a:spLocks noGrp="1"/>
          </p:cNvSpPr>
          <p:nvPr>
            <p:ph type="sldNum" sz="quarter" idx="5"/>
          </p:nvPr>
        </p:nvSpPr>
        <p:spPr/>
        <p:txBody>
          <a:bodyPr/>
          <a:lstStyle/>
          <a:p>
            <a:fld id="{967CB6E7-44A0-4D33-9222-F0F46611A320}" type="slidenum">
              <a:rPr lang="en-IN" smtClean="0"/>
              <a:t>21</a:t>
            </a:fld>
            <a:endParaRPr lang="en-IN"/>
          </a:p>
        </p:txBody>
      </p:sp>
    </p:spTree>
    <p:extLst>
      <p:ext uri="{BB962C8B-B14F-4D97-AF65-F5344CB8AC3E}">
        <p14:creationId xmlns:p14="http://schemas.microsoft.com/office/powerpoint/2010/main" val="1941913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67CB6E7-44A0-4D33-9222-F0F46611A320}" type="slidenum">
              <a:rPr lang="en-IN" smtClean="0"/>
              <a:t>22</a:t>
            </a:fld>
            <a:endParaRPr lang="en-IN"/>
          </a:p>
        </p:txBody>
      </p:sp>
    </p:spTree>
    <p:extLst>
      <p:ext uri="{BB962C8B-B14F-4D97-AF65-F5344CB8AC3E}">
        <p14:creationId xmlns:p14="http://schemas.microsoft.com/office/powerpoint/2010/main" val="3118456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F071F-C278-DBBE-5D74-24853AA8C9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49FA45-E50D-D76F-EA0C-F8C450C883D7}"/>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97191360-CDA0-273B-1988-554F5BA4D0E5}"/>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B45B836E-A7A0-CF17-6A25-4F954D451078}"/>
              </a:ext>
            </a:extLst>
          </p:cNvPr>
          <p:cNvSpPr>
            <a:spLocks noGrp="1"/>
          </p:cNvSpPr>
          <p:nvPr>
            <p:ph type="sldNum" sz="quarter" idx="5"/>
          </p:nvPr>
        </p:nvSpPr>
        <p:spPr/>
        <p:txBody>
          <a:bodyPr/>
          <a:lstStyle/>
          <a:p>
            <a:fld id="{967CB6E7-44A0-4D33-9222-F0F46611A320}" type="slidenum">
              <a:rPr lang="en-IN" smtClean="0"/>
              <a:t>23</a:t>
            </a:fld>
            <a:endParaRPr lang="en-IN"/>
          </a:p>
        </p:txBody>
      </p:sp>
    </p:spTree>
    <p:extLst>
      <p:ext uri="{BB962C8B-B14F-4D97-AF65-F5344CB8AC3E}">
        <p14:creationId xmlns:p14="http://schemas.microsoft.com/office/powerpoint/2010/main" val="2898179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67CB6E7-44A0-4D33-9222-F0F46611A320}" type="slidenum">
              <a:rPr lang="en-IN" smtClean="0"/>
              <a:t>26</a:t>
            </a:fld>
            <a:endParaRPr lang="en-IN"/>
          </a:p>
        </p:txBody>
      </p:sp>
    </p:spTree>
    <p:extLst>
      <p:ext uri="{BB962C8B-B14F-4D97-AF65-F5344CB8AC3E}">
        <p14:creationId xmlns:p14="http://schemas.microsoft.com/office/powerpoint/2010/main" val="1541481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229709-A981-4938-9B05-6E27A506D2B5}" type="datetimeFigureOut">
              <a:rPr lang="en-IN" smtClean="0"/>
              <a:t>13-10-2026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34A755D-6892-478B-A30C-DAD6582F35FE}"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3361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229709-A981-4938-9B05-6E27A506D2B5}" type="datetimeFigureOut">
              <a:rPr lang="en-IN" smtClean="0"/>
              <a:t>13-10-2026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34A755D-6892-478B-A30C-DAD6582F35FE}" type="slidenum">
              <a:rPr lang="en-IN" smtClean="0"/>
              <a:t>‹#›</a:t>
            </a:fld>
            <a:endParaRPr lang="en-IN"/>
          </a:p>
        </p:txBody>
      </p:sp>
    </p:spTree>
    <p:extLst>
      <p:ext uri="{BB962C8B-B14F-4D97-AF65-F5344CB8AC3E}">
        <p14:creationId xmlns:p14="http://schemas.microsoft.com/office/powerpoint/2010/main" val="1790105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229709-A981-4938-9B05-6E27A506D2B5}" type="datetimeFigureOut">
              <a:rPr lang="en-IN" smtClean="0"/>
              <a:t>13-10-2026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34A755D-6892-478B-A30C-DAD6582F35FE}"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2084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229709-A981-4938-9B05-6E27A506D2B5}" type="datetimeFigureOut">
              <a:rPr lang="en-IN" smtClean="0"/>
              <a:t>13-10-2026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34A755D-6892-478B-A30C-DAD6582F35FE}" type="slidenum">
              <a:rPr lang="en-IN" smtClean="0"/>
              <a:t>‹#›</a:t>
            </a:fld>
            <a:endParaRPr lang="en-IN"/>
          </a:p>
        </p:txBody>
      </p:sp>
    </p:spTree>
    <p:extLst>
      <p:ext uri="{BB962C8B-B14F-4D97-AF65-F5344CB8AC3E}">
        <p14:creationId xmlns:p14="http://schemas.microsoft.com/office/powerpoint/2010/main" val="3458601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229709-A981-4938-9B05-6E27A506D2B5}" type="datetimeFigureOut">
              <a:rPr lang="en-IN" smtClean="0"/>
              <a:t>13-10-2026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34A755D-6892-478B-A30C-DAD6582F35FE}" type="slidenum">
              <a:rPr lang="en-IN" smtClean="0"/>
              <a:t>‹#›</a:t>
            </a:fld>
            <a:endParaRPr lang="en-IN"/>
          </a:p>
        </p:txBody>
      </p:sp>
    </p:spTree>
    <p:extLst>
      <p:ext uri="{BB962C8B-B14F-4D97-AF65-F5344CB8AC3E}">
        <p14:creationId xmlns:p14="http://schemas.microsoft.com/office/powerpoint/2010/main" val="2197223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5229709-A981-4938-9B05-6E27A506D2B5}" type="datetimeFigureOut">
              <a:rPr lang="en-IN" smtClean="0"/>
              <a:t>13-10-2026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34A755D-6892-478B-A30C-DAD6582F35FE}" type="slidenum">
              <a:rPr lang="en-IN" smtClean="0"/>
              <a:t>‹#›</a:t>
            </a:fld>
            <a:endParaRPr lang="en-IN"/>
          </a:p>
        </p:txBody>
      </p:sp>
    </p:spTree>
    <p:extLst>
      <p:ext uri="{BB962C8B-B14F-4D97-AF65-F5344CB8AC3E}">
        <p14:creationId xmlns:p14="http://schemas.microsoft.com/office/powerpoint/2010/main" val="1500701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7" name="Date Placeholder 6"/>
          <p:cNvSpPr>
            <a:spLocks noGrp="1"/>
          </p:cNvSpPr>
          <p:nvPr>
            <p:ph type="dt" sz="half" idx="10"/>
          </p:nvPr>
        </p:nvSpPr>
        <p:spPr/>
        <p:txBody>
          <a:bodyPr/>
          <a:lstStyle/>
          <a:p>
            <a:fld id="{55229709-A981-4938-9B05-6E27A506D2B5}" type="datetimeFigureOut">
              <a:rPr lang="en-IN" smtClean="0"/>
              <a:t>13-10-2026</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534A755D-6892-478B-A30C-DAD6582F35FE}" type="slidenum">
              <a:rPr lang="en-IN" smtClean="0"/>
              <a:t>‹#›</a:t>
            </a:fld>
            <a:endParaRPr lang="en-IN"/>
          </a:p>
        </p:txBody>
      </p:sp>
    </p:spTree>
    <p:extLst>
      <p:ext uri="{BB962C8B-B14F-4D97-AF65-F5344CB8AC3E}">
        <p14:creationId xmlns:p14="http://schemas.microsoft.com/office/powerpoint/2010/main" val="2711703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5229709-A981-4938-9B05-6E27A506D2B5}" type="datetimeFigureOut">
              <a:rPr lang="en-IN" smtClean="0"/>
              <a:t>13-10-2026</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34A755D-6892-478B-A30C-DAD6582F35FE}" type="slidenum">
              <a:rPr lang="en-IN" smtClean="0"/>
              <a:t>‹#›</a:t>
            </a:fld>
            <a:endParaRPr lang="en-IN"/>
          </a:p>
        </p:txBody>
      </p:sp>
    </p:spTree>
    <p:extLst>
      <p:ext uri="{BB962C8B-B14F-4D97-AF65-F5344CB8AC3E}">
        <p14:creationId xmlns:p14="http://schemas.microsoft.com/office/powerpoint/2010/main" val="482167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229709-A981-4938-9B05-6E27A506D2B5}" type="datetimeFigureOut">
              <a:rPr lang="en-IN" smtClean="0"/>
              <a:t>13-10-2026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34A755D-6892-478B-A30C-DAD6582F35FE}" type="slidenum">
              <a:rPr lang="en-IN" smtClean="0"/>
              <a:t>‹#›</a:t>
            </a:fld>
            <a:endParaRPr lang="en-IN"/>
          </a:p>
        </p:txBody>
      </p:sp>
    </p:spTree>
    <p:extLst>
      <p:ext uri="{BB962C8B-B14F-4D97-AF65-F5344CB8AC3E}">
        <p14:creationId xmlns:p14="http://schemas.microsoft.com/office/powerpoint/2010/main" val="4162917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229709-A981-4938-9B05-6E27A506D2B5}" type="datetimeFigureOut">
              <a:rPr lang="en-IN" smtClean="0"/>
              <a:t>13-10-2026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34A755D-6892-478B-A30C-DAD6582F35FE}" type="slidenum">
              <a:rPr lang="en-IN" smtClean="0"/>
              <a:t>‹#›</a:t>
            </a:fld>
            <a:endParaRPr lang="en-IN"/>
          </a:p>
        </p:txBody>
      </p:sp>
    </p:spTree>
    <p:extLst>
      <p:ext uri="{BB962C8B-B14F-4D97-AF65-F5344CB8AC3E}">
        <p14:creationId xmlns:p14="http://schemas.microsoft.com/office/powerpoint/2010/main" val="1051340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229709-A981-4938-9B05-6E27A506D2B5}" type="datetimeFigureOut">
              <a:rPr lang="en-IN" smtClean="0"/>
              <a:t>13-10-2026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34A755D-6892-478B-A30C-DAD6582F35FE}" type="slidenum">
              <a:rPr lang="en-IN" smtClean="0"/>
              <a:t>‹#›</a:t>
            </a:fld>
            <a:endParaRPr lang="en-IN"/>
          </a:p>
        </p:txBody>
      </p:sp>
    </p:spTree>
    <p:extLst>
      <p:ext uri="{BB962C8B-B14F-4D97-AF65-F5344CB8AC3E}">
        <p14:creationId xmlns:p14="http://schemas.microsoft.com/office/powerpoint/2010/main" val="816270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5229709-A981-4938-9B05-6E27A506D2B5}" type="datetimeFigureOut">
              <a:rPr lang="en-IN" smtClean="0"/>
              <a:t>13-10-2026</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34A755D-6892-478B-A30C-DAD6582F35FE}"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10956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IP.BYMEDOLLP@GMAIL.COM"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7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213F1-EF0A-51D4-7161-41BC58869483}"/>
              </a:ext>
            </a:extLst>
          </p:cNvPr>
          <p:cNvSpPr>
            <a:spLocks noGrp="1"/>
          </p:cNvSpPr>
          <p:nvPr>
            <p:ph type="ctrTitle"/>
          </p:nvPr>
        </p:nvSpPr>
        <p:spPr/>
        <p:txBody>
          <a:bodyPr>
            <a:normAutofit/>
          </a:bodyPr>
          <a:lstStyle/>
          <a:p>
            <a:r>
              <a:rPr lang="en-IN" sz="4000" dirty="0">
                <a:latin typeface="Book Antiqua" panose="02040602050305030304" pitchFamily="18" charset="0"/>
              </a:rPr>
              <a:t>BYMEDO HEALTHCARE LLP IN LIQUIDATION</a:t>
            </a:r>
            <a:br>
              <a:rPr lang="en-IN" sz="4000" dirty="0">
                <a:latin typeface="Book Antiqua" panose="02040602050305030304" pitchFamily="18" charset="0"/>
              </a:rPr>
            </a:br>
            <a:br>
              <a:rPr lang="en-IN" sz="4000" dirty="0">
                <a:latin typeface="Book Antiqua" panose="02040602050305030304" pitchFamily="18" charset="0"/>
              </a:rPr>
            </a:br>
            <a:r>
              <a:rPr lang="en-IN" sz="4000" dirty="0">
                <a:latin typeface="Book Antiqua" panose="02040602050305030304" pitchFamily="18" charset="0"/>
              </a:rPr>
              <a:t>LLP No. AAR-6272</a:t>
            </a:r>
          </a:p>
        </p:txBody>
      </p:sp>
      <p:sp>
        <p:nvSpPr>
          <p:cNvPr id="3" name="Subtitle 2">
            <a:extLst>
              <a:ext uri="{FF2B5EF4-FFF2-40B4-BE49-F238E27FC236}">
                <a16:creationId xmlns:a16="http://schemas.microsoft.com/office/drawing/2014/main" id="{7A5B134A-6863-C744-CD21-F57FBD06B2D9}"/>
              </a:ext>
            </a:extLst>
          </p:cNvPr>
          <p:cNvSpPr>
            <a:spLocks noGrp="1"/>
          </p:cNvSpPr>
          <p:nvPr>
            <p:ph type="subTitle" idx="1"/>
          </p:nvPr>
        </p:nvSpPr>
        <p:spPr/>
        <p:txBody>
          <a:bodyPr/>
          <a:lstStyle/>
          <a:p>
            <a:r>
              <a:rPr lang="en-IN" b="1" dirty="0">
                <a:solidFill>
                  <a:schemeClr val="tx1"/>
                </a:solidFill>
                <a:latin typeface="Book Antiqua" panose="02040602050305030304" pitchFamily="18" charset="0"/>
              </a:rPr>
              <a:t>LIQUIDATION TEASER – SALE OF ASSETS</a:t>
            </a:r>
          </a:p>
        </p:txBody>
      </p:sp>
    </p:spTree>
    <p:extLst>
      <p:ext uri="{BB962C8B-B14F-4D97-AF65-F5344CB8AC3E}">
        <p14:creationId xmlns:p14="http://schemas.microsoft.com/office/powerpoint/2010/main" val="576296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043CFCF9-643F-E657-2D22-B9A9EC0EC2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2B9EB8-4382-5BC9-6B2D-EB5D801F2B2C}"/>
              </a:ext>
            </a:extLst>
          </p:cNvPr>
          <p:cNvSpPr>
            <a:spLocks noGrp="1"/>
          </p:cNvSpPr>
          <p:nvPr>
            <p:ph type="title"/>
          </p:nvPr>
        </p:nvSpPr>
        <p:spPr>
          <a:xfrm>
            <a:off x="1097280" y="286603"/>
            <a:ext cx="10058400" cy="1450757"/>
          </a:xfrm>
        </p:spPr>
        <p:txBody>
          <a:bodyPr>
            <a:normAutofit/>
          </a:bodyPr>
          <a:lstStyle/>
          <a:p>
            <a:r>
              <a:rPr lang="en-IN">
                <a:latin typeface="Book Antiqua"/>
              </a:rPr>
              <a:t>COMPANY OVERVIEW </a:t>
            </a:r>
            <a:endParaRPr lang="en-IN" dirty="0">
              <a:latin typeface="Calibri"/>
            </a:endParaRPr>
          </a:p>
        </p:txBody>
      </p:sp>
      <p:graphicFrame>
        <p:nvGraphicFramePr>
          <p:cNvPr id="5" name="TextBox 5">
            <a:extLst>
              <a:ext uri="{FF2B5EF4-FFF2-40B4-BE49-F238E27FC236}">
                <a16:creationId xmlns:a16="http://schemas.microsoft.com/office/drawing/2014/main" id="{084BB8A0-67AC-0526-E408-E674242EE168}"/>
              </a:ext>
            </a:extLst>
          </p:cNvPr>
          <p:cNvGraphicFramePr/>
          <p:nvPr>
            <p:extLst>
              <p:ext uri="{D42A27DB-BD31-4B8C-83A1-F6EECF244321}">
                <p14:modId xmlns:p14="http://schemas.microsoft.com/office/powerpoint/2010/main" val="3666524324"/>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63866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E125AD30-B0F9-4081-6431-042D4EB465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336FBB-5CA8-005A-7227-879BF07A3EC9}"/>
              </a:ext>
            </a:extLst>
          </p:cNvPr>
          <p:cNvSpPr>
            <a:spLocks noGrp="1"/>
          </p:cNvSpPr>
          <p:nvPr>
            <p:ph type="ctrTitle"/>
          </p:nvPr>
        </p:nvSpPr>
        <p:spPr>
          <a:xfrm>
            <a:off x="95533" y="936171"/>
            <a:ext cx="11982735" cy="4277274"/>
          </a:xfrm>
        </p:spPr>
        <p:txBody>
          <a:bodyPr>
            <a:normAutofit/>
          </a:bodyPr>
          <a:lstStyle/>
          <a:p>
            <a:r>
              <a:rPr lang="en-US" sz="1800" b="1" u="sng" dirty="0">
                <a:latin typeface="Book Antiqua" panose="02040602050305030304" pitchFamily="18" charset="0"/>
              </a:rPr>
              <a:t>About the LLP- Bymedo Healthcare LLP  </a:t>
            </a:r>
            <a:br>
              <a:rPr lang="en-US" sz="1800" b="1" dirty="0">
                <a:latin typeface="Book Antiqua" panose="02040602050305030304" pitchFamily="18" charset="0"/>
              </a:rPr>
            </a:br>
            <a:br>
              <a:rPr lang="en-US" sz="1800" b="1" dirty="0">
                <a:latin typeface="Book Antiqua" panose="02040602050305030304" pitchFamily="18" charset="0"/>
              </a:rPr>
            </a:br>
            <a:br>
              <a:rPr lang="en-US" sz="1800" b="1" dirty="0">
                <a:latin typeface="Book Antiqua" panose="02040602050305030304" pitchFamily="18" charset="0"/>
              </a:rPr>
            </a:br>
            <a:r>
              <a:rPr lang="en-US" sz="1800" b="1" dirty="0">
                <a:latin typeface="Book Antiqua" panose="02040602050305030304" pitchFamily="18" charset="0"/>
              </a:rPr>
              <a:t>Bymedo Healthcare LLP </a:t>
            </a:r>
            <a:r>
              <a:rPr lang="en-US" sz="1800" dirty="0">
                <a:latin typeface="Book Antiqua" panose="02040602050305030304" pitchFamily="18" charset="0"/>
              </a:rPr>
              <a:t>was incorporated to carry on the business to manufacture, develop, distribute, sell and market products related to healthcare for example, normal and safety lancets, glucometers, blood pressure monitors, and HB meters.</a:t>
            </a:r>
            <a:br>
              <a:rPr lang="en-US" sz="1800" dirty="0">
                <a:latin typeface="Book Antiqua" panose="02040602050305030304" pitchFamily="18" charset="0"/>
              </a:rPr>
            </a:br>
            <a:br>
              <a:rPr lang="en-US" sz="1800" dirty="0">
                <a:latin typeface="Book Antiqua" panose="02040602050305030304" pitchFamily="18" charset="0"/>
              </a:rPr>
            </a:br>
            <a:r>
              <a:rPr lang="en-US" sz="1800" dirty="0">
                <a:latin typeface="Book Antiqua" panose="02040602050305030304" pitchFamily="18" charset="0"/>
              </a:rPr>
              <a:t>The Corporate Debtor was</a:t>
            </a:r>
            <a:r>
              <a:rPr lang="en-US" sz="1800" b="1" dirty="0">
                <a:latin typeface="Book Antiqua" panose="02040602050305030304" pitchFamily="18" charset="0"/>
              </a:rPr>
              <a:t> </a:t>
            </a:r>
            <a:r>
              <a:rPr lang="en-US" sz="1800" dirty="0">
                <a:latin typeface="Book Antiqua" panose="02040602050305030304" pitchFamily="18" charset="0"/>
              </a:rPr>
              <a:t>incorporated on 16</a:t>
            </a:r>
            <a:r>
              <a:rPr lang="en-US" sz="1800" baseline="30000" dirty="0">
                <a:latin typeface="Book Antiqua" panose="02040602050305030304" pitchFamily="18" charset="0"/>
              </a:rPr>
              <a:t>th</a:t>
            </a:r>
            <a:r>
              <a:rPr lang="en-US" sz="1800" dirty="0">
                <a:latin typeface="Book Antiqua" panose="02040602050305030304" pitchFamily="18" charset="0"/>
              </a:rPr>
              <a:t> January, 2020  and the status of the LLP is active as per the information available on the website of Ministry of Corporate Affairs (MCA)</a:t>
            </a:r>
            <a:br>
              <a:rPr lang="en-US" sz="1800" dirty="0">
                <a:latin typeface="Book Antiqua" panose="02040602050305030304" pitchFamily="18" charset="0"/>
              </a:rPr>
            </a:br>
            <a:br>
              <a:rPr lang="en-US" sz="1800" dirty="0">
                <a:latin typeface="Book Antiqua" panose="02040602050305030304" pitchFamily="18" charset="0"/>
              </a:rPr>
            </a:br>
            <a:r>
              <a:rPr lang="en-US" sz="1800" dirty="0">
                <a:latin typeface="Book Antiqua" panose="02040602050305030304" pitchFamily="18" charset="0"/>
              </a:rPr>
              <a:t>MSME Registration Number : </a:t>
            </a:r>
            <a:r>
              <a:rPr lang="en-IN" sz="1800" dirty="0">
                <a:effectLst/>
                <a:latin typeface="Book Antiqua" panose="02040602050305030304" pitchFamily="18" charset="0"/>
                <a:ea typeface="Calibri"/>
                <a:cs typeface="Calibri"/>
              </a:rPr>
              <a:t>The Corporate Debtor is registered with Ministry of Micro, Small and Medium Enterprise (Udyam Registration Number - UDYAM-MH-33-0008251)</a:t>
            </a:r>
            <a:r>
              <a:rPr lang="en-US" sz="1800" dirty="0">
                <a:latin typeface="Book Antiqua" panose="02040602050305030304" pitchFamily="18" charset="0"/>
              </a:rPr>
              <a:t> </a:t>
            </a:r>
            <a:br>
              <a:rPr lang="en-US" sz="1800" dirty="0">
                <a:latin typeface="Book Antiqua" panose="02040602050305030304" pitchFamily="18" charset="0"/>
              </a:rPr>
            </a:br>
            <a:br>
              <a:rPr lang="en-US" sz="1800" dirty="0">
                <a:latin typeface="Book Antiqua" panose="02040602050305030304" pitchFamily="18" charset="0"/>
              </a:rPr>
            </a:br>
            <a:br>
              <a:rPr lang="en-US" sz="1800" dirty="0">
                <a:latin typeface="Book Antiqua" panose="02040602050305030304" pitchFamily="18" charset="0"/>
              </a:rPr>
            </a:br>
            <a:br>
              <a:rPr lang="en-US" sz="1800" dirty="0">
                <a:latin typeface="Book Antiqua" panose="02040602050305030304" pitchFamily="18" charset="0"/>
              </a:rPr>
            </a:br>
            <a:endParaRPr lang="en-IN" sz="1800" dirty="0">
              <a:latin typeface="Book Antiqua" panose="02040602050305030304" pitchFamily="18" charset="0"/>
            </a:endParaRPr>
          </a:p>
        </p:txBody>
      </p:sp>
    </p:spTree>
    <p:extLst>
      <p:ext uri="{BB962C8B-B14F-4D97-AF65-F5344CB8AC3E}">
        <p14:creationId xmlns:p14="http://schemas.microsoft.com/office/powerpoint/2010/main" val="2862165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91224-880C-FD02-CA78-3CC7AA133CB8}"/>
              </a:ext>
            </a:extLst>
          </p:cNvPr>
          <p:cNvSpPr>
            <a:spLocks noGrp="1"/>
          </p:cNvSpPr>
          <p:nvPr>
            <p:ph type="title"/>
          </p:nvPr>
        </p:nvSpPr>
        <p:spPr>
          <a:xfrm>
            <a:off x="1097280" y="286603"/>
            <a:ext cx="10058400" cy="1450757"/>
          </a:xfrm>
        </p:spPr>
        <p:txBody>
          <a:bodyPr>
            <a:normAutofit/>
          </a:bodyPr>
          <a:lstStyle/>
          <a:p>
            <a:r>
              <a:rPr lang="en-IN" dirty="0">
                <a:latin typeface="Book Antiqua"/>
              </a:rPr>
              <a:t>BRIEF INTRODUCTION</a:t>
            </a:r>
          </a:p>
        </p:txBody>
      </p:sp>
      <p:sp>
        <p:nvSpPr>
          <p:cNvPr id="5" name="Rectangle 4"/>
          <p:cNvSpPr/>
          <p:nvPr/>
        </p:nvSpPr>
        <p:spPr>
          <a:xfrm>
            <a:off x="1097280" y="2129415"/>
            <a:ext cx="10058400" cy="9275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1500" dirty="0">
                <a:solidFill>
                  <a:schemeClr val="bg1"/>
                </a:solidFill>
                <a:latin typeface="Book Antiqua"/>
              </a:rPr>
              <a:t>M/s. Bymedo Healthcare LLP, the Corporate Debtor underwent Corporate Insolvency Resolution Process (CIRP) as envisaged under the provisions of the Insolvency &amp; Bankruptcy Code, 2016 vide Order of Hon’ble National Company Law Tribunal, Mumbai Bench in C.P. (IB) No. 139(MB)2025 dated 01.07.2025 wherein Sumedha Management Solutions Pvt. Ltd was appointed as an IRP then RP. </a:t>
            </a:r>
          </a:p>
        </p:txBody>
      </p:sp>
      <p:sp>
        <p:nvSpPr>
          <p:cNvPr id="7" name="Rectangle 6"/>
          <p:cNvSpPr/>
          <p:nvPr/>
        </p:nvSpPr>
        <p:spPr>
          <a:xfrm>
            <a:off x="1097280" y="3429000"/>
            <a:ext cx="10058400" cy="1122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1500" dirty="0">
                <a:solidFill>
                  <a:schemeClr val="bg1"/>
                </a:solidFill>
                <a:latin typeface="Book Antiqua"/>
              </a:rPr>
              <a:t>The Corporate Debtor is presently undergoing Liquidation Proceedings under Chapter III of Part II of the IBC, 2016 as per the Order Passed by the Hon’ble Tribunal, NCLT Mumbai Bench vide Order No </a:t>
            </a:r>
            <a:r>
              <a:rPr lang="en-IN" b="1" dirty="0">
                <a:latin typeface="Book Antiqua"/>
              </a:rPr>
              <a:t>CP (IB) No. 139/MB/2025</a:t>
            </a:r>
            <a:r>
              <a:rPr lang="en-US" sz="1500" dirty="0">
                <a:solidFill>
                  <a:schemeClr val="bg1"/>
                </a:solidFill>
                <a:latin typeface="Book Antiqua"/>
              </a:rPr>
              <a:t> dated 18.08.2026 and appointed Mr. Sandip Singh as a Liquidator. </a:t>
            </a:r>
          </a:p>
        </p:txBody>
      </p:sp>
      <p:sp>
        <p:nvSpPr>
          <p:cNvPr id="8" name="Rectangle 7"/>
          <p:cNvSpPr/>
          <p:nvPr/>
        </p:nvSpPr>
        <p:spPr>
          <a:xfrm>
            <a:off x="1097280" y="4682946"/>
            <a:ext cx="10058400" cy="1122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1500" dirty="0">
                <a:solidFill>
                  <a:schemeClr val="bg1"/>
                </a:solidFill>
                <a:latin typeface="Book Antiqua"/>
              </a:rPr>
              <a:t>The members of the suspended board of partners of the corporate debtor comprises of : </a:t>
            </a:r>
            <a:r>
              <a:rPr lang="en-US" sz="1500" dirty="0" err="1">
                <a:solidFill>
                  <a:schemeClr val="bg1"/>
                </a:solidFill>
                <a:latin typeface="Book Antiqua"/>
              </a:rPr>
              <a:t>Nandkishor</a:t>
            </a:r>
            <a:r>
              <a:rPr lang="en-US" sz="1500" dirty="0">
                <a:solidFill>
                  <a:schemeClr val="bg1"/>
                </a:solidFill>
                <a:latin typeface="Book Antiqua"/>
              </a:rPr>
              <a:t> Patil and Yogesh Patil</a:t>
            </a:r>
          </a:p>
        </p:txBody>
      </p:sp>
    </p:spTree>
    <p:extLst>
      <p:ext uri="{BB962C8B-B14F-4D97-AF65-F5344CB8AC3E}">
        <p14:creationId xmlns:p14="http://schemas.microsoft.com/office/powerpoint/2010/main" val="2131576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5541FC5-5B90-01D7-0F35-F0293763E1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E310DE-27BD-C587-DC76-C519CAA32A19}"/>
              </a:ext>
            </a:extLst>
          </p:cNvPr>
          <p:cNvSpPr>
            <a:spLocks noGrp="1"/>
          </p:cNvSpPr>
          <p:nvPr>
            <p:ph type="title"/>
          </p:nvPr>
        </p:nvSpPr>
        <p:spPr>
          <a:xfrm>
            <a:off x="1097280" y="286603"/>
            <a:ext cx="10058400" cy="1450757"/>
          </a:xfrm>
        </p:spPr>
        <p:txBody>
          <a:bodyPr>
            <a:normAutofit/>
          </a:bodyPr>
          <a:lstStyle/>
          <a:p>
            <a:r>
              <a:rPr lang="en-IN" dirty="0">
                <a:latin typeface="Book Antiqua"/>
              </a:rPr>
              <a:t>Current Status – Liquidation</a:t>
            </a:r>
          </a:p>
        </p:txBody>
      </p:sp>
      <p:sp>
        <p:nvSpPr>
          <p:cNvPr id="5" name="Rectangle 4">
            <a:extLst>
              <a:ext uri="{FF2B5EF4-FFF2-40B4-BE49-F238E27FC236}">
                <a16:creationId xmlns:a16="http://schemas.microsoft.com/office/drawing/2014/main" id="{4C8CEE57-4271-4D40-4102-7C80436E3B9D}"/>
              </a:ext>
            </a:extLst>
          </p:cNvPr>
          <p:cNvSpPr/>
          <p:nvPr/>
        </p:nvSpPr>
        <p:spPr>
          <a:xfrm>
            <a:off x="1097280" y="2042910"/>
            <a:ext cx="10058400" cy="1122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1600" dirty="0">
                <a:solidFill>
                  <a:schemeClr val="bg1"/>
                </a:solidFill>
                <a:latin typeface="Book Antiqua"/>
              </a:rPr>
              <a:t>The Corporate Insolvency Resolution Process commenced on 01.07.2025. Expressions of Interest were invited through Form G on 15.09.2025 and again through a fresh Form G on 20.05.2026, However, no plan was submitted by the PRAs.  Thereafter, the Hon’ble NCLT, Mumbai Bench ordered the liquidation of the Corporate Debtor on 18.08.2026 and appointed Mr. Sandip Singh as Liquidator.</a:t>
            </a:r>
            <a:endParaRPr lang="en-US" sz="1500" dirty="0">
              <a:solidFill>
                <a:schemeClr val="bg1"/>
              </a:solidFill>
              <a:latin typeface="Calibri"/>
            </a:endParaRPr>
          </a:p>
        </p:txBody>
      </p:sp>
      <p:sp>
        <p:nvSpPr>
          <p:cNvPr id="7" name="Rectangle 6">
            <a:extLst>
              <a:ext uri="{FF2B5EF4-FFF2-40B4-BE49-F238E27FC236}">
                <a16:creationId xmlns:a16="http://schemas.microsoft.com/office/drawing/2014/main" id="{B64E5840-18C8-9BF7-2A52-D15070529F3C}"/>
              </a:ext>
            </a:extLst>
          </p:cNvPr>
          <p:cNvSpPr/>
          <p:nvPr/>
        </p:nvSpPr>
        <p:spPr>
          <a:xfrm>
            <a:off x="1097280" y="3362928"/>
            <a:ext cx="10058400" cy="1122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1500" dirty="0">
                <a:solidFill>
                  <a:schemeClr val="bg1"/>
                </a:solidFill>
                <a:latin typeface="Book Antiqua"/>
              </a:rPr>
              <a:t>The assets of the Corporate Debtor now form part of the liquidation estate and are being taken into custody and control by the Liquidator for realisation and distribution as per the Insolvency and Bankruptcy Code, 2016.</a:t>
            </a:r>
          </a:p>
        </p:txBody>
      </p:sp>
      <p:sp>
        <p:nvSpPr>
          <p:cNvPr id="8" name="Rectangle 7">
            <a:extLst>
              <a:ext uri="{FF2B5EF4-FFF2-40B4-BE49-F238E27FC236}">
                <a16:creationId xmlns:a16="http://schemas.microsoft.com/office/drawing/2014/main" id="{34FB4AE3-90D1-6EA4-D823-9A097F9E0392}"/>
              </a:ext>
            </a:extLst>
          </p:cNvPr>
          <p:cNvSpPr/>
          <p:nvPr/>
        </p:nvSpPr>
        <p:spPr>
          <a:xfrm>
            <a:off x="1097280" y="4682946"/>
            <a:ext cx="10058400" cy="1122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Book Antiqua"/>
              </a:rPr>
              <a:t>The Financial Statements for FY 2024–25 could not be finalized since the supporting Tally data/transaction details were not provided by the Suspended Partners of the Corporate Debtor.  An extract of summary provisional Financials for </a:t>
            </a:r>
            <a:r>
              <a:rPr lang="en-US" sz="1600" dirty="0" err="1">
                <a:latin typeface="Book Antiqua"/>
              </a:rPr>
              <a:t>fY</a:t>
            </a:r>
            <a:r>
              <a:rPr lang="en-US" sz="1600" dirty="0">
                <a:latin typeface="Book Antiqua"/>
              </a:rPr>
              <a:t> 24-25 has been given in the subsequent slides.</a:t>
            </a:r>
          </a:p>
        </p:txBody>
      </p:sp>
    </p:spTree>
    <p:extLst>
      <p:ext uri="{BB962C8B-B14F-4D97-AF65-F5344CB8AC3E}">
        <p14:creationId xmlns:p14="http://schemas.microsoft.com/office/powerpoint/2010/main" val="1169523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DBB33-3EA1-D0A1-A3C7-222D5FB77CDE}"/>
              </a:ext>
            </a:extLst>
          </p:cNvPr>
          <p:cNvSpPr>
            <a:spLocks noGrp="1"/>
          </p:cNvSpPr>
          <p:nvPr>
            <p:ph type="title"/>
          </p:nvPr>
        </p:nvSpPr>
        <p:spPr>
          <a:xfrm>
            <a:off x="1097280" y="286603"/>
            <a:ext cx="10058400" cy="1450757"/>
          </a:xfrm>
        </p:spPr>
        <p:txBody>
          <a:bodyPr>
            <a:normAutofit/>
          </a:bodyPr>
          <a:lstStyle/>
          <a:p>
            <a:r>
              <a:rPr lang="en-IN" dirty="0">
                <a:latin typeface="Book Antiqua"/>
              </a:rPr>
              <a:t>BUSINESS &amp; ASSET DETAILS</a:t>
            </a:r>
          </a:p>
        </p:txBody>
      </p:sp>
      <p:sp>
        <p:nvSpPr>
          <p:cNvPr id="4" name="TextBox 3">
            <a:extLst>
              <a:ext uri="{FF2B5EF4-FFF2-40B4-BE49-F238E27FC236}">
                <a16:creationId xmlns:a16="http://schemas.microsoft.com/office/drawing/2014/main" id="{B0D3E79E-A4D5-925F-FEF3-5D5825B0D649}"/>
              </a:ext>
            </a:extLst>
          </p:cNvPr>
          <p:cNvSpPr txBox="1"/>
          <p:nvPr/>
        </p:nvSpPr>
        <p:spPr>
          <a:xfrm>
            <a:off x="502920" y="6432695"/>
            <a:ext cx="11375136" cy="600164"/>
          </a:xfrm>
          <a:prstGeom prst="rect">
            <a:avLst/>
          </a:prstGeom>
          <a:noFill/>
        </p:spPr>
        <p:txBody>
          <a:bodyPr wrap="square" rtlCol="0">
            <a:spAutoFit/>
          </a:bodyPr>
          <a:lstStyle/>
          <a:p>
            <a:pPr algn="just"/>
            <a:r>
              <a:rPr lang="en-IN" sz="1100" i="1" dirty="0">
                <a:latin typeface="Book Antiqua"/>
              </a:rPr>
              <a:t>Note: The details and information of the assets are provided based on available information from the Suspended board of Partners, claim forms etc. Prospective bidders are requested to undertake their own due diligence in this regard. No documents of the assets of the corporate debtor is available with the Liquidator as on the date of circulation of this teaser</a:t>
            </a:r>
          </a:p>
        </p:txBody>
      </p:sp>
      <p:graphicFrame>
        <p:nvGraphicFramePr>
          <p:cNvPr id="8" name="Content Placeholder 5">
            <a:extLst>
              <a:ext uri="{FF2B5EF4-FFF2-40B4-BE49-F238E27FC236}">
                <a16:creationId xmlns:a16="http://schemas.microsoft.com/office/drawing/2014/main" id="{342AE21C-DB52-6918-31E0-20F3A3EBC5F3}"/>
              </a:ext>
            </a:extLst>
          </p:cNvPr>
          <p:cNvGraphicFramePr>
            <a:graphicFrameLocks noGrp="1"/>
          </p:cNvGraphicFramePr>
          <p:nvPr>
            <p:ph idx="1"/>
            <p:extLst>
              <p:ext uri="{D42A27DB-BD31-4B8C-83A1-F6EECF244321}">
                <p14:modId xmlns:p14="http://schemas.microsoft.com/office/powerpoint/2010/main" val="3029724206"/>
              </p:ext>
            </p:extLst>
          </p:nvPr>
        </p:nvGraphicFramePr>
        <p:xfrm>
          <a:off x="1097280" y="1845734"/>
          <a:ext cx="10058400"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17886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ED8B4200-9969-0BC4-4BD5-7C39DBDB1F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594B5A-4DEA-8B62-D0FD-EA16BA010EC2}"/>
              </a:ext>
            </a:extLst>
          </p:cNvPr>
          <p:cNvSpPr>
            <a:spLocks noGrp="1"/>
          </p:cNvSpPr>
          <p:nvPr>
            <p:ph type="title"/>
          </p:nvPr>
        </p:nvSpPr>
        <p:spPr/>
        <p:txBody>
          <a:bodyPr>
            <a:normAutofit/>
          </a:bodyPr>
          <a:lstStyle/>
          <a:p>
            <a:r>
              <a:rPr lang="en-IN" dirty="0">
                <a:latin typeface="Book Antiqua"/>
              </a:rPr>
              <a:t>Assets – Stocks Lying at the Premises of the Corporate Debtor - Thane</a:t>
            </a:r>
            <a:endParaRPr lang="en-IN" dirty="0"/>
          </a:p>
        </p:txBody>
      </p:sp>
      <p:sp>
        <p:nvSpPr>
          <p:cNvPr id="12" name="TextBox 11">
            <a:extLst>
              <a:ext uri="{FF2B5EF4-FFF2-40B4-BE49-F238E27FC236}">
                <a16:creationId xmlns:a16="http://schemas.microsoft.com/office/drawing/2014/main" id="{116FC609-21DE-6CDF-FE24-154CED6A6BF5}"/>
              </a:ext>
            </a:extLst>
          </p:cNvPr>
          <p:cNvSpPr txBox="1"/>
          <p:nvPr/>
        </p:nvSpPr>
        <p:spPr>
          <a:xfrm>
            <a:off x="1097280" y="6386731"/>
            <a:ext cx="9836727" cy="307777"/>
          </a:xfrm>
          <a:prstGeom prst="rect">
            <a:avLst/>
          </a:prstGeom>
          <a:noFill/>
        </p:spPr>
        <p:txBody>
          <a:bodyPr wrap="square" rtlCol="0">
            <a:spAutoFit/>
          </a:bodyPr>
          <a:lstStyle/>
          <a:p>
            <a:r>
              <a:rPr lang="en-IN" sz="1400" i="1" dirty="0">
                <a:latin typeface="Book Antiqua"/>
              </a:rPr>
              <a:t>Note: As per list provided by the members of the suspended partners  and documents available during site visit </a:t>
            </a:r>
          </a:p>
        </p:txBody>
      </p:sp>
      <p:graphicFrame>
        <p:nvGraphicFramePr>
          <p:cNvPr id="6" name="Content Placeholder 5">
            <a:extLst>
              <a:ext uri="{FF2B5EF4-FFF2-40B4-BE49-F238E27FC236}">
                <a16:creationId xmlns:a16="http://schemas.microsoft.com/office/drawing/2014/main" id="{2E71BAA6-5662-1641-D183-0105E8579217}"/>
              </a:ext>
            </a:extLst>
          </p:cNvPr>
          <p:cNvGraphicFramePr>
            <a:graphicFrameLocks noGrp="1"/>
          </p:cNvGraphicFramePr>
          <p:nvPr>
            <p:ph idx="1"/>
            <p:extLst>
              <p:ext uri="{D42A27DB-BD31-4B8C-83A1-F6EECF244321}">
                <p14:modId xmlns:p14="http://schemas.microsoft.com/office/powerpoint/2010/main" val="1963420387"/>
              </p:ext>
            </p:extLst>
          </p:nvPr>
        </p:nvGraphicFramePr>
        <p:xfrm>
          <a:off x="1262742" y="2000707"/>
          <a:ext cx="9892938" cy="4188032"/>
        </p:xfrm>
        <a:graphic>
          <a:graphicData uri="http://schemas.openxmlformats.org/drawingml/2006/table">
            <a:tbl>
              <a:tblPr>
                <a:tableStyleId>{5C22544A-7EE6-4342-B048-85BDC9FD1C3A}</a:tableStyleId>
              </a:tblPr>
              <a:tblGrid>
                <a:gridCol w="942185">
                  <a:extLst>
                    <a:ext uri="{9D8B030D-6E8A-4147-A177-3AD203B41FA5}">
                      <a16:colId xmlns:a16="http://schemas.microsoft.com/office/drawing/2014/main" val="4113472655"/>
                    </a:ext>
                  </a:extLst>
                </a:gridCol>
                <a:gridCol w="3474306">
                  <a:extLst>
                    <a:ext uri="{9D8B030D-6E8A-4147-A177-3AD203B41FA5}">
                      <a16:colId xmlns:a16="http://schemas.microsoft.com/office/drawing/2014/main" val="2856027936"/>
                    </a:ext>
                  </a:extLst>
                </a:gridCol>
                <a:gridCol w="981442">
                  <a:extLst>
                    <a:ext uri="{9D8B030D-6E8A-4147-A177-3AD203B41FA5}">
                      <a16:colId xmlns:a16="http://schemas.microsoft.com/office/drawing/2014/main" val="169724262"/>
                    </a:ext>
                  </a:extLst>
                </a:gridCol>
                <a:gridCol w="4495005">
                  <a:extLst>
                    <a:ext uri="{9D8B030D-6E8A-4147-A177-3AD203B41FA5}">
                      <a16:colId xmlns:a16="http://schemas.microsoft.com/office/drawing/2014/main" val="3848652559"/>
                    </a:ext>
                  </a:extLst>
                </a:gridCol>
              </a:tblGrid>
              <a:tr h="640820">
                <a:tc>
                  <a:txBody>
                    <a:bodyPr/>
                    <a:lstStyle/>
                    <a:p>
                      <a:pPr algn="ctr" fontAlgn="b">
                        <a:buNone/>
                      </a:pPr>
                      <a:r>
                        <a:rPr lang="en-IN" sz="1600" u="none" strike="noStrike">
                          <a:effectLst/>
                          <a:latin typeface="Book Antiqua" panose="02040602050305030304" pitchFamily="18" charset="0"/>
                        </a:rPr>
                        <a:t>Sr.No</a:t>
                      </a:r>
                      <a:endParaRPr lang="en-IN" sz="1600" b="1" i="0" u="none" strike="noStrike">
                        <a:solidFill>
                          <a:srgbClr val="000000"/>
                        </a:solidFill>
                        <a:effectLst/>
                        <a:latin typeface="Book Antiqua" panose="02040602050305030304" pitchFamily="18" charset="0"/>
                      </a:endParaRPr>
                    </a:p>
                  </a:txBody>
                  <a:tcPr marL="6350" marR="6350" marT="6350" marB="0" anchor="b"/>
                </a:tc>
                <a:tc>
                  <a:txBody>
                    <a:bodyPr/>
                    <a:lstStyle/>
                    <a:p>
                      <a:pPr algn="ctr" fontAlgn="b">
                        <a:buNone/>
                      </a:pPr>
                      <a:r>
                        <a:rPr lang="en-IN" sz="1600" u="none" strike="noStrike" dirty="0">
                          <a:effectLst/>
                          <a:latin typeface="Book Antiqua" panose="02040602050305030304" pitchFamily="18" charset="0"/>
                        </a:rPr>
                        <a:t>Product</a:t>
                      </a:r>
                      <a:endParaRPr lang="en-IN" sz="1600" b="1" i="0" u="none" strike="noStrike" dirty="0">
                        <a:solidFill>
                          <a:srgbClr val="000000"/>
                        </a:solidFill>
                        <a:effectLst/>
                        <a:latin typeface="Book Antiqua" panose="02040602050305030304" pitchFamily="18" charset="0"/>
                      </a:endParaRPr>
                    </a:p>
                  </a:txBody>
                  <a:tcPr marL="6350" marR="6350" marT="6350" marB="0" anchor="b"/>
                </a:tc>
                <a:tc>
                  <a:txBody>
                    <a:bodyPr/>
                    <a:lstStyle/>
                    <a:p>
                      <a:pPr algn="ctr" fontAlgn="b">
                        <a:buNone/>
                      </a:pPr>
                      <a:r>
                        <a:rPr lang="en-IN" sz="1600" u="none" strike="noStrike">
                          <a:effectLst/>
                          <a:latin typeface="Book Antiqua" panose="02040602050305030304" pitchFamily="18" charset="0"/>
                        </a:rPr>
                        <a:t>Qty</a:t>
                      </a:r>
                      <a:endParaRPr lang="en-IN" sz="1600" b="1" i="0" u="none" strike="noStrike">
                        <a:solidFill>
                          <a:srgbClr val="000000"/>
                        </a:solidFill>
                        <a:effectLst/>
                        <a:latin typeface="Book Antiqua" panose="02040602050305030304" pitchFamily="18" charset="0"/>
                      </a:endParaRPr>
                    </a:p>
                  </a:txBody>
                  <a:tcPr marL="6350" marR="6350" marT="6350" marB="0" anchor="b"/>
                </a:tc>
                <a:tc>
                  <a:txBody>
                    <a:bodyPr/>
                    <a:lstStyle/>
                    <a:p>
                      <a:pPr algn="ctr" fontAlgn="b">
                        <a:buNone/>
                      </a:pPr>
                      <a:r>
                        <a:rPr lang="en-IN" sz="1600" u="none" strike="noStrike">
                          <a:effectLst/>
                          <a:latin typeface="Book Antiqua" panose="02040602050305030304" pitchFamily="18" charset="0"/>
                        </a:rPr>
                        <a:t>Description</a:t>
                      </a:r>
                      <a:endParaRPr lang="en-IN" sz="1600" b="1" i="0" u="none" strike="noStrike">
                        <a:solidFill>
                          <a:srgbClr val="000000"/>
                        </a:solidFill>
                        <a:effectLst/>
                        <a:latin typeface="Book Antiqua" panose="02040602050305030304" pitchFamily="18" charset="0"/>
                      </a:endParaRPr>
                    </a:p>
                  </a:txBody>
                  <a:tcPr marL="6350" marR="6350" marT="6350" marB="0" anchor="b"/>
                </a:tc>
                <a:extLst>
                  <a:ext uri="{0D108BD9-81ED-4DB2-BD59-A6C34878D82A}">
                    <a16:rowId xmlns:a16="http://schemas.microsoft.com/office/drawing/2014/main" val="324399090"/>
                  </a:ext>
                </a:extLst>
              </a:tr>
              <a:tr h="640820">
                <a:tc>
                  <a:txBody>
                    <a:bodyPr/>
                    <a:lstStyle/>
                    <a:p>
                      <a:pPr algn="ctr" fontAlgn="b">
                        <a:buNone/>
                      </a:pPr>
                      <a:r>
                        <a:rPr lang="en-IN" sz="1600" u="none" strike="noStrike">
                          <a:effectLst/>
                          <a:latin typeface="Book Antiqua" panose="02040602050305030304" pitchFamily="18" charset="0"/>
                        </a:rPr>
                        <a:t>1</a:t>
                      </a:r>
                      <a:endParaRPr lang="en-IN" sz="1600" b="0" i="0" u="none" strike="noStrike">
                        <a:solidFill>
                          <a:srgbClr val="000000"/>
                        </a:solidFill>
                        <a:effectLst/>
                        <a:latin typeface="Book Antiqua" panose="02040602050305030304" pitchFamily="18" charset="0"/>
                      </a:endParaRPr>
                    </a:p>
                  </a:txBody>
                  <a:tcPr marL="6350" marR="6350" marT="6350" marB="0" anchor="b"/>
                </a:tc>
                <a:tc>
                  <a:txBody>
                    <a:bodyPr/>
                    <a:lstStyle/>
                    <a:p>
                      <a:pPr algn="ctr" fontAlgn="b">
                        <a:buNone/>
                      </a:pPr>
                      <a:r>
                        <a:rPr lang="en-US" sz="1600" u="none" strike="noStrike" dirty="0">
                          <a:effectLst/>
                          <a:latin typeface="Book Antiqua" panose="02040602050305030304" pitchFamily="18" charset="0"/>
                        </a:rPr>
                        <a:t>Gazelle HB Variant Test Multipack</a:t>
                      </a:r>
                      <a:endParaRPr lang="en-US" sz="1600" b="0" i="0" u="none" strike="noStrike" dirty="0">
                        <a:solidFill>
                          <a:srgbClr val="000000"/>
                        </a:solidFill>
                        <a:effectLst/>
                        <a:latin typeface="Book Antiqua" panose="02040602050305030304" pitchFamily="18" charset="0"/>
                      </a:endParaRPr>
                    </a:p>
                  </a:txBody>
                  <a:tcPr marL="6350" marR="6350" marT="6350" marB="0" anchor="b"/>
                </a:tc>
                <a:tc>
                  <a:txBody>
                    <a:bodyPr/>
                    <a:lstStyle/>
                    <a:p>
                      <a:pPr algn="ctr" fontAlgn="b">
                        <a:buNone/>
                      </a:pPr>
                      <a:r>
                        <a:rPr lang="en-IN" sz="1600" u="none" strike="noStrike" dirty="0">
                          <a:effectLst/>
                          <a:latin typeface="Book Antiqua" panose="02040602050305030304" pitchFamily="18" charset="0"/>
                        </a:rPr>
                        <a:t>6,000 </a:t>
                      </a:r>
                      <a:r>
                        <a:rPr lang="en-IN" sz="1600" u="none" strike="noStrike" dirty="0" err="1">
                          <a:effectLst/>
                          <a:latin typeface="Book Antiqua" panose="02040602050305030304" pitchFamily="18" charset="0"/>
                        </a:rPr>
                        <a:t>nos</a:t>
                      </a:r>
                      <a:endParaRPr lang="en-IN" sz="1600" b="0" i="0" u="none" strike="noStrike" dirty="0">
                        <a:solidFill>
                          <a:srgbClr val="000000"/>
                        </a:solidFill>
                        <a:effectLst/>
                        <a:latin typeface="Book Antiqua" panose="02040602050305030304" pitchFamily="18" charset="0"/>
                      </a:endParaRPr>
                    </a:p>
                  </a:txBody>
                  <a:tcPr marL="6350" marR="6350" marT="6350" marB="0" anchor="b"/>
                </a:tc>
                <a:tc>
                  <a:txBody>
                    <a:bodyPr/>
                    <a:lstStyle/>
                    <a:p>
                      <a:pPr algn="ctr" fontAlgn="b">
                        <a:buNone/>
                      </a:pPr>
                      <a:r>
                        <a:rPr lang="en-IN" sz="1600" u="none" strike="noStrike" dirty="0">
                          <a:solidFill>
                            <a:schemeClr val="tx1"/>
                          </a:solidFill>
                          <a:effectLst/>
                          <a:latin typeface="Book Antiqua" panose="02040602050305030304" pitchFamily="18" charset="0"/>
                        </a:rPr>
                        <a:t>Input Quantities as Per the Valuation Report – Purchase date : 30.06.2025 </a:t>
                      </a:r>
                      <a:endParaRPr lang="en-IN" sz="1600" b="0" i="0" u="none" strike="noStrike" dirty="0">
                        <a:solidFill>
                          <a:schemeClr val="tx1"/>
                        </a:solidFill>
                        <a:effectLst/>
                        <a:latin typeface="Book Antiqua" panose="02040602050305030304" pitchFamily="18" charset="0"/>
                      </a:endParaRPr>
                    </a:p>
                  </a:txBody>
                  <a:tcPr marL="6350" marR="6350" marT="6350" marB="0" anchor="b"/>
                </a:tc>
                <a:extLst>
                  <a:ext uri="{0D108BD9-81ED-4DB2-BD59-A6C34878D82A}">
                    <a16:rowId xmlns:a16="http://schemas.microsoft.com/office/drawing/2014/main" val="887756085"/>
                  </a:ext>
                </a:extLst>
              </a:tr>
              <a:tr h="886882">
                <a:tc>
                  <a:txBody>
                    <a:bodyPr/>
                    <a:lstStyle/>
                    <a:p>
                      <a:pPr algn="ctr" fontAlgn="b">
                        <a:buNone/>
                      </a:pPr>
                      <a:r>
                        <a:rPr lang="en-IN" sz="1600" u="none" strike="noStrike">
                          <a:effectLst/>
                          <a:latin typeface="Book Antiqua" panose="02040602050305030304" pitchFamily="18" charset="0"/>
                        </a:rPr>
                        <a:t>2</a:t>
                      </a:r>
                      <a:endParaRPr lang="en-IN" sz="1600" b="0" i="0" u="none" strike="noStrike">
                        <a:solidFill>
                          <a:srgbClr val="000000"/>
                        </a:solidFill>
                        <a:effectLst/>
                        <a:latin typeface="Book Antiqua" panose="02040602050305030304" pitchFamily="18" charset="0"/>
                      </a:endParaRPr>
                    </a:p>
                  </a:txBody>
                  <a:tcPr marL="6350" marR="6350" marT="6350" marB="0" anchor="b"/>
                </a:tc>
                <a:tc>
                  <a:txBody>
                    <a:bodyPr/>
                    <a:lstStyle/>
                    <a:p>
                      <a:pPr algn="ctr" fontAlgn="b">
                        <a:buNone/>
                      </a:pPr>
                      <a:r>
                        <a:rPr lang="en-IN" sz="1600" u="none" strike="noStrike">
                          <a:effectLst/>
                          <a:latin typeface="Book Antiqua" panose="02040602050305030304" pitchFamily="18" charset="0"/>
                        </a:rPr>
                        <a:t>Gazelle Reader</a:t>
                      </a:r>
                      <a:endParaRPr lang="en-IN" sz="1600" b="0" i="0" u="none" strike="noStrike">
                        <a:solidFill>
                          <a:srgbClr val="000000"/>
                        </a:solidFill>
                        <a:effectLst/>
                        <a:latin typeface="Book Antiqua" panose="02040602050305030304" pitchFamily="18" charset="0"/>
                      </a:endParaRPr>
                    </a:p>
                  </a:txBody>
                  <a:tcPr marL="6350" marR="6350" marT="6350" marB="0" anchor="b"/>
                </a:tc>
                <a:tc>
                  <a:txBody>
                    <a:bodyPr/>
                    <a:lstStyle/>
                    <a:p>
                      <a:pPr algn="ctr" fontAlgn="b">
                        <a:buNone/>
                      </a:pPr>
                      <a:r>
                        <a:rPr lang="en-IN" sz="1600" u="none" strike="noStrike" dirty="0">
                          <a:effectLst/>
                          <a:latin typeface="Book Antiqua" panose="02040602050305030304" pitchFamily="18" charset="0"/>
                        </a:rPr>
                        <a:t>84 </a:t>
                      </a:r>
                      <a:r>
                        <a:rPr lang="en-IN" sz="1600" u="none" strike="noStrike" dirty="0" err="1">
                          <a:effectLst/>
                          <a:latin typeface="Book Antiqua" panose="02040602050305030304" pitchFamily="18" charset="0"/>
                        </a:rPr>
                        <a:t>nos</a:t>
                      </a:r>
                      <a:endParaRPr lang="en-IN" sz="1600" b="0" i="0" u="none" strike="noStrike" dirty="0">
                        <a:solidFill>
                          <a:srgbClr val="000000"/>
                        </a:solidFill>
                        <a:effectLst/>
                        <a:latin typeface="Book Antiqua" panose="02040602050305030304" pitchFamily="18" charset="0"/>
                      </a:endParaRPr>
                    </a:p>
                  </a:txBody>
                  <a:tcPr marL="6350" marR="6350" marT="6350" marB="0" anchor="b"/>
                </a:tc>
                <a:tc>
                  <a:txBody>
                    <a:bodyPr/>
                    <a:lstStyle/>
                    <a:p>
                      <a:pPr algn="ctr" fontAlgn="b">
                        <a:buNone/>
                      </a:pPr>
                      <a:r>
                        <a:rPr lang="en-IN" sz="1600" u="none" strike="noStrike" dirty="0">
                          <a:solidFill>
                            <a:schemeClr val="tx1"/>
                          </a:solidFill>
                          <a:effectLst/>
                          <a:latin typeface="Book Antiqua" panose="02040602050305030304" pitchFamily="18" charset="0"/>
                        </a:rPr>
                        <a:t>Input Quantities as Per the Valuation Report </a:t>
                      </a:r>
                      <a:r>
                        <a:rPr lang="en-IN" sz="1600" u="none" strike="noStrike" dirty="0">
                          <a:effectLst/>
                          <a:latin typeface="Book Antiqua" panose="02040602050305030304" pitchFamily="18" charset="0"/>
                        </a:rPr>
                        <a:t> </a:t>
                      </a:r>
                      <a:endParaRPr lang="en-IN" sz="1600" b="0" i="0" u="none" strike="noStrike" dirty="0">
                        <a:solidFill>
                          <a:srgbClr val="000000"/>
                        </a:solidFill>
                        <a:effectLst/>
                        <a:latin typeface="Book Antiqua" panose="02040602050305030304" pitchFamily="18" charset="0"/>
                      </a:endParaRPr>
                    </a:p>
                  </a:txBody>
                  <a:tcPr marL="6350" marR="6350" marT="6350" marB="0" anchor="b"/>
                </a:tc>
                <a:extLst>
                  <a:ext uri="{0D108BD9-81ED-4DB2-BD59-A6C34878D82A}">
                    <a16:rowId xmlns:a16="http://schemas.microsoft.com/office/drawing/2014/main" val="1525967414"/>
                  </a:ext>
                </a:extLst>
              </a:tr>
              <a:tr h="640820">
                <a:tc>
                  <a:txBody>
                    <a:bodyPr/>
                    <a:lstStyle/>
                    <a:p>
                      <a:pPr algn="ctr" fontAlgn="b">
                        <a:buNone/>
                      </a:pPr>
                      <a:r>
                        <a:rPr lang="en-IN" sz="1600" u="none" strike="noStrike">
                          <a:effectLst/>
                          <a:latin typeface="Book Antiqua" panose="02040602050305030304" pitchFamily="18" charset="0"/>
                        </a:rPr>
                        <a:t>3</a:t>
                      </a:r>
                      <a:endParaRPr lang="en-IN" sz="1600" b="0" i="0" u="none" strike="noStrike">
                        <a:solidFill>
                          <a:srgbClr val="000000"/>
                        </a:solidFill>
                        <a:effectLst/>
                        <a:latin typeface="Book Antiqua" panose="02040602050305030304" pitchFamily="18" charset="0"/>
                      </a:endParaRPr>
                    </a:p>
                  </a:txBody>
                  <a:tcPr marL="6350" marR="6350" marT="6350" marB="0" anchor="b"/>
                </a:tc>
                <a:tc>
                  <a:txBody>
                    <a:bodyPr/>
                    <a:lstStyle/>
                    <a:p>
                      <a:pPr algn="ctr" fontAlgn="b">
                        <a:buNone/>
                      </a:pPr>
                      <a:r>
                        <a:rPr lang="en-IN" sz="1600" u="none" strike="noStrike">
                          <a:effectLst/>
                          <a:latin typeface="Book Antiqua" panose="02040602050305030304" pitchFamily="18" charset="0"/>
                        </a:rPr>
                        <a:t>Ibreastexam Sensor Cartridges</a:t>
                      </a:r>
                      <a:endParaRPr lang="en-IN" sz="1600" b="0" i="0" u="none" strike="noStrike">
                        <a:solidFill>
                          <a:srgbClr val="000000"/>
                        </a:solidFill>
                        <a:effectLst/>
                        <a:latin typeface="Book Antiqua" panose="02040602050305030304" pitchFamily="18" charset="0"/>
                      </a:endParaRPr>
                    </a:p>
                  </a:txBody>
                  <a:tcPr marL="6350" marR="6350" marT="6350" marB="0" anchor="b"/>
                </a:tc>
                <a:tc>
                  <a:txBody>
                    <a:bodyPr/>
                    <a:lstStyle/>
                    <a:p>
                      <a:pPr algn="ctr" fontAlgn="b">
                        <a:buNone/>
                      </a:pPr>
                      <a:r>
                        <a:rPr lang="en-IN" sz="1600" u="none" strike="noStrike" dirty="0">
                          <a:effectLst/>
                          <a:latin typeface="Book Antiqua" panose="02040602050305030304" pitchFamily="18" charset="0"/>
                        </a:rPr>
                        <a:t>1600 </a:t>
                      </a:r>
                      <a:r>
                        <a:rPr lang="en-IN" sz="1600" u="none" strike="noStrike" dirty="0" err="1">
                          <a:effectLst/>
                          <a:latin typeface="Book Antiqua" panose="02040602050305030304" pitchFamily="18" charset="0"/>
                        </a:rPr>
                        <a:t>nos</a:t>
                      </a:r>
                      <a:endParaRPr lang="en-IN" sz="1600" b="0" i="0" u="none" strike="noStrike" dirty="0">
                        <a:solidFill>
                          <a:srgbClr val="000000"/>
                        </a:solidFill>
                        <a:effectLst/>
                        <a:latin typeface="Book Antiqua" panose="02040602050305030304" pitchFamily="18" charset="0"/>
                      </a:endParaRPr>
                    </a:p>
                  </a:txBody>
                  <a:tcPr marL="6350" marR="6350" marT="6350"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IN" sz="1600" u="none" strike="noStrike" dirty="0">
                          <a:solidFill>
                            <a:schemeClr val="tx1"/>
                          </a:solidFill>
                          <a:effectLst/>
                          <a:latin typeface="Book Antiqua" panose="02040602050305030304" pitchFamily="18" charset="0"/>
                        </a:rPr>
                        <a:t>Input Quantities as Per the Valuation Report – Purchase date : 30.03.2023 </a:t>
                      </a:r>
                      <a:endParaRPr lang="en-IN" sz="1600" b="0" i="0" u="none" strike="noStrike" dirty="0">
                        <a:solidFill>
                          <a:schemeClr val="tx1"/>
                        </a:solidFill>
                        <a:effectLst/>
                        <a:latin typeface="Book Antiqua" panose="02040602050305030304" pitchFamily="18" charset="0"/>
                      </a:endParaRPr>
                    </a:p>
                    <a:p>
                      <a:pPr algn="ctr" fontAlgn="b">
                        <a:buNone/>
                      </a:pPr>
                      <a:r>
                        <a:rPr lang="en-US" sz="1600" u="none" strike="noStrike" dirty="0">
                          <a:effectLst/>
                          <a:latin typeface="Book Antiqua" panose="02040602050305030304" pitchFamily="18" charset="0"/>
                        </a:rPr>
                        <a:t>.</a:t>
                      </a:r>
                      <a:endParaRPr lang="en-US" sz="1600" b="0" i="0" u="none" strike="noStrike" dirty="0">
                        <a:solidFill>
                          <a:srgbClr val="000000"/>
                        </a:solidFill>
                        <a:effectLst/>
                        <a:latin typeface="Book Antiqua" panose="02040602050305030304" pitchFamily="18" charset="0"/>
                      </a:endParaRPr>
                    </a:p>
                  </a:txBody>
                  <a:tcPr marL="6350" marR="6350" marT="6350" marB="0" anchor="b"/>
                </a:tc>
                <a:extLst>
                  <a:ext uri="{0D108BD9-81ED-4DB2-BD59-A6C34878D82A}">
                    <a16:rowId xmlns:a16="http://schemas.microsoft.com/office/drawing/2014/main" val="3303832515"/>
                  </a:ext>
                </a:extLst>
              </a:tr>
              <a:tr h="640820">
                <a:tc>
                  <a:txBody>
                    <a:bodyPr/>
                    <a:lstStyle/>
                    <a:p>
                      <a:pPr algn="ctr" fontAlgn="b">
                        <a:buNone/>
                      </a:pPr>
                      <a:r>
                        <a:rPr lang="en-IN" sz="1600" u="none" strike="noStrike">
                          <a:effectLst/>
                          <a:latin typeface="Book Antiqua" panose="02040602050305030304" pitchFamily="18" charset="0"/>
                        </a:rPr>
                        <a:t>4</a:t>
                      </a:r>
                      <a:endParaRPr lang="en-IN" sz="1600" b="0" i="0" u="none" strike="noStrike">
                        <a:solidFill>
                          <a:srgbClr val="000000"/>
                        </a:solidFill>
                        <a:effectLst/>
                        <a:latin typeface="Book Antiqua" panose="02040602050305030304" pitchFamily="18" charset="0"/>
                      </a:endParaRPr>
                    </a:p>
                  </a:txBody>
                  <a:tcPr marL="6350" marR="6350" marT="6350" marB="0" anchor="b"/>
                </a:tc>
                <a:tc>
                  <a:txBody>
                    <a:bodyPr/>
                    <a:lstStyle/>
                    <a:p>
                      <a:pPr algn="ctr" fontAlgn="b">
                        <a:buNone/>
                      </a:pPr>
                      <a:r>
                        <a:rPr lang="en-IN" sz="1600" u="none" strike="noStrike">
                          <a:effectLst/>
                          <a:latin typeface="Book Antiqua" panose="02040602050305030304" pitchFamily="18" charset="0"/>
                        </a:rPr>
                        <a:t>CGM Sensor</a:t>
                      </a:r>
                      <a:endParaRPr lang="en-IN" sz="1600" b="0" i="0" u="none" strike="noStrike">
                        <a:solidFill>
                          <a:srgbClr val="000000"/>
                        </a:solidFill>
                        <a:effectLst/>
                        <a:latin typeface="Book Antiqua" panose="02040602050305030304" pitchFamily="18" charset="0"/>
                      </a:endParaRPr>
                    </a:p>
                  </a:txBody>
                  <a:tcPr marL="6350" marR="6350" marT="6350" marB="0" anchor="b"/>
                </a:tc>
                <a:tc>
                  <a:txBody>
                    <a:bodyPr/>
                    <a:lstStyle/>
                    <a:p>
                      <a:pPr algn="ctr" fontAlgn="b">
                        <a:buNone/>
                      </a:pPr>
                      <a:r>
                        <a:rPr lang="en-IN" sz="1600" u="none" strike="noStrike" dirty="0">
                          <a:effectLst/>
                          <a:latin typeface="Book Antiqua" panose="02040602050305030304" pitchFamily="18" charset="0"/>
                        </a:rPr>
                        <a:t>89 Nos</a:t>
                      </a:r>
                      <a:endParaRPr lang="en-IN" sz="1600" b="0" i="0" u="none" strike="noStrike" dirty="0">
                        <a:solidFill>
                          <a:srgbClr val="000000"/>
                        </a:solidFill>
                        <a:effectLst/>
                        <a:latin typeface="Book Antiqua" panose="02040602050305030304" pitchFamily="18" charset="0"/>
                      </a:endParaRPr>
                    </a:p>
                  </a:txBody>
                  <a:tcPr marL="6350" marR="6350" marT="6350" marB="0" anchor="b"/>
                </a:tc>
                <a:tc>
                  <a:txBody>
                    <a:bodyPr/>
                    <a:lstStyle/>
                    <a:p>
                      <a:pPr algn="ctr" fontAlgn="b">
                        <a:buNone/>
                      </a:pPr>
                      <a:r>
                        <a:rPr lang="en-IN" sz="1600" u="none" strike="noStrike" dirty="0">
                          <a:effectLst/>
                          <a:latin typeface="Book Antiqua" panose="02040602050305030304" pitchFamily="18" charset="0"/>
                        </a:rPr>
                        <a:t>Expired</a:t>
                      </a:r>
                      <a:endParaRPr lang="en-IN" sz="1600" b="0" i="0" u="none" strike="noStrike" dirty="0">
                        <a:solidFill>
                          <a:srgbClr val="000000"/>
                        </a:solidFill>
                        <a:effectLst/>
                        <a:latin typeface="Book Antiqua" panose="02040602050305030304" pitchFamily="18" charset="0"/>
                      </a:endParaRPr>
                    </a:p>
                  </a:txBody>
                  <a:tcPr marL="6350" marR="6350" marT="6350" marB="0" anchor="b"/>
                </a:tc>
                <a:extLst>
                  <a:ext uri="{0D108BD9-81ED-4DB2-BD59-A6C34878D82A}">
                    <a16:rowId xmlns:a16="http://schemas.microsoft.com/office/drawing/2014/main" val="4105583718"/>
                  </a:ext>
                </a:extLst>
              </a:tr>
              <a:tr h="640820">
                <a:tc>
                  <a:txBody>
                    <a:bodyPr/>
                    <a:lstStyle/>
                    <a:p>
                      <a:pPr algn="ctr" fontAlgn="b">
                        <a:buNone/>
                      </a:pPr>
                      <a:r>
                        <a:rPr lang="en-IN" sz="1600" u="none" strike="noStrike" dirty="0">
                          <a:effectLst/>
                          <a:latin typeface="Book Antiqua" panose="02040602050305030304" pitchFamily="18" charset="0"/>
                        </a:rPr>
                        <a:t>5</a:t>
                      </a:r>
                      <a:endParaRPr lang="en-IN" sz="1600" b="0" i="0" u="none" strike="noStrike" dirty="0">
                        <a:solidFill>
                          <a:srgbClr val="000000"/>
                        </a:solidFill>
                        <a:effectLst/>
                        <a:latin typeface="Book Antiqua" panose="02040602050305030304" pitchFamily="18" charset="0"/>
                      </a:endParaRPr>
                    </a:p>
                  </a:txBody>
                  <a:tcPr marL="6350" marR="6350" marT="6350" marB="0" anchor="b"/>
                </a:tc>
                <a:tc>
                  <a:txBody>
                    <a:bodyPr/>
                    <a:lstStyle/>
                    <a:p>
                      <a:pPr algn="ctr" fontAlgn="b">
                        <a:buNone/>
                      </a:pPr>
                      <a:r>
                        <a:rPr lang="en-IN" sz="1600" u="none" strike="noStrike">
                          <a:effectLst/>
                          <a:latin typeface="Book Antiqua" panose="02040602050305030304" pitchFamily="18" charset="0"/>
                        </a:rPr>
                        <a:t>Alcohol Swabs</a:t>
                      </a:r>
                      <a:endParaRPr lang="en-IN" sz="1600" b="0" i="0" u="none" strike="noStrike">
                        <a:solidFill>
                          <a:srgbClr val="000000"/>
                        </a:solidFill>
                        <a:effectLst/>
                        <a:latin typeface="Book Antiqua" panose="02040602050305030304" pitchFamily="18" charset="0"/>
                      </a:endParaRPr>
                    </a:p>
                  </a:txBody>
                  <a:tcPr marL="6350" marR="6350" marT="6350" marB="0" anchor="b"/>
                </a:tc>
                <a:tc>
                  <a:txBody>
                    <a:bodyPr/>
                    <a:lstStyle/>
                    <a:p>
                      <a:pPr algn="ctr" fontAlgn="b">
                        <a:buNone/>
                      </a:pPr>
                      <a:r>
                        <a:rPr lang="en-IN" sz="1600" u="none" strike="noStrike" dirty="0">
                          <a:effectLst/>
                          <a:latin typeface="Book Antiqua" panose="02040602050305030304" pitchFamily="18" charset="0"/>
                        </a:rPr>
                        <a:t>1050 Nos</a:t>
                      </a:r>
                      <a:endParaRPr lang="en-IN" sz="1600" b="0" i="0" u="none" strike="noStrike" dirty="0">
                        <a:solidFill>
                          <a:srgbClr val="000000"/>
                        </a:solidFill>
                        <a:effectLst/>
                        <a:latin typeface="Book Antiqua" panose="02040602050305030304" pitchFamily="18" charset="0"/>
                      </a:endParaRPr>
                    </a:p>
                  </a:txBody>
                  <a:tcPr marL="6350" marR="6350" marT="6350"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IN" sz="1600" u="none" strike="noStrike" dirty="0">
                          <a:solidFill>
                            <a:schemeClr val="tx1"/>
                          </a:solidFill>
                          <a:effectLst/>
                          <a:latin typeface="Book Antiqua" panose="02040602050305030304" pitchFamily="18" charset="0"/>
                        </a:rPr>
                        <a:t>Input Quantities as Per the Valuation Report </a:t>
                      </a:r>
                      <a:r>
                        <a:rPr lang="en-IN" sz="1600" u="none" strike="noStrike" dirty="0">
                          <a:effectLst/>
                          <a:latin typeface="Book Antiqua" panose="02040602050305030304" pitchFamily="18" charset="0"/>
                        </a:rPr>
                        <a:t> </a:t>
                      </a:r>
                      <a:endParaRPr lang="en-IN" sz="1600" b="0" i="0" u="none" strike="noStrike" dirty="0">
                        <a:solidFill>
                          <a:srgbClr val="000000"/>
                        </a:solidFill>
                        <a:effectLst/>
                        <a:latin typeface="Book Antiqua" panose="02040602050305030304" pitchFamily="18" charset="0"/>
                      </a:endParaRPr>
                    </a:p>
                    <a:p>
                      <a:pPr algn="ctr" fontAlgn="b">
                        <a:buNone/>
                      </a:pPr>
                      <a:r>
                        <a:rPr lang="en-IN" sz="1600" u="none" strike="noStrike" dirty="0">
                          <a:effectLst/>
                          <a:latin typeface="Book Antiqua" panose="02040602050305030304" pitchFamily="18" charset="0"/>
                        </a:rPr>
                        <a:t> </a:t>
                      </a:r>
                      <a:endParaRPr lang="en-IN" sz="1600" b="0" i="0" u="none" strike="noStrike" dirty="0">
                        <a:solidFill>
                          <a:srgbClr val="000000"/>
                        </a:solidFill>
                        <a:effectLst/>
                        <a:latin typeface="Book Antiqua" panose="02040602050305030304" pitchFamily="18" charset="0"/>
                      </a:endParaRPr>
                    </a:p>
                  </a:txBody>
                  <a:tcPr marL="6350" marR="6350" marT="6350" marB="0" anchor="b"/>
                </a:tc>
                <a:extLst>
                  <a:ext uri="{0D108BD9-81ED-4DB2-BD59-A6C34878D82A}">
                    <a16:rowId xmlns:a16="http://schemas.microsoft.com/office/drawing/2014/main" val="1033378390"/>
                  </a:ext>
                </a:extLst>
              </a:tr>
            </a:tbl>
          </a:graphicData>
        </a:graphic>
      </p:graphicFrame>
    </p:spTree>
    <p:extLst>
      <p:ext uri="{BB962C8B-B14F-4D97-AF65-F5344CB8AC3E}">
        <p14:creationId xmlns:p14="http://schemas.microsoft.com/office/powerpoint/2010/main" val="1094738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3A736FFE-964A-66A6-18E4-237807087B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8C9ABB-9DFC-97DD-4A67-7C78BDA4CA1A}"/>
              </a:ext>
            </a:extLst>
          </p:cNvPr>
          <p:cNvSpPr>
            <a:spLocks noGrp="1"/>
          </p:cNvSpPr>
          <p:nvPr>
            <p:ph type="title"/>
          </p:nvPr>
        </p:nvSpPr>
        <p:spPr/>
        <p:txBody>
          <a:bodyPr>
            <a:normAutofit/>
          </a:bodyPr>
          <a:lstStyle/>
          <a:p>
            <a:r>
              <a:rPr lang="en-IN" dirty="0">
                <a:latin typeface="Book Antiqua"/>
              </a:rPr>
              <a:t>Assets – Stocks Lying at the Premises of the Corporate Debtor - Thane</a:t>
            </a:r>
            <a:endParaRPr lang="en-IN" dirty="0"/>
          </a:p>
        </p:txBody>
      </p:sp>
      <p:sp>
        <p:nvSpPr>
          <p:cNvPr id="5" name="Content Placeholder 4">
            <a:extLst>
              <a:ext uri="{FF2B5EF4-FFF2-40B4-BE49-F238E27FC236}">
                <a16:creationId xmlns:a16="http://schemas.microsoft.com/office/drawing/2014/main" id="{5C091B42-00D0-D47B-27FB-F4AC1E8909FC}"/>
              </a:ext>
            </a:extLst>
          </p:cNvPr>
          <p:cNvSpPr>
            <a:spLocks noGrp="1"/>
          </p:cNvSpPr>
          <p:nvPr>
            <p:ph idx="1"/>
          </p:nvPr>
        </p:nvSpPr>
        <p:spPr/>
        <p:txBody>
          <a:bodyPr>
            <a:normAutofit/>
          </a:bodyPr>
          <a:lstStyle/>
          <a:p>
            <a:pPr algn="just"/>
            <a:r>
              <a:rPr lang="en-US" sz="1800" dirty="0">
                <a:latin typeface="Book Antiqua" panose="02040602050305030304" pitchFamily="18" charset="0"/>
              </a:rPr>
              <a:t>The batch of </a:t>
            </a:r>
            <a:r>
              <a:rPr lang="en-US" sz="1800" b="1" dirty="0">
                <a:latin typeface="Book Antiqua" panose="02040602050305030304" pitchFamily="18" charset="0"/>
              </a:rPr>
              <a:t>Ibreastexam Sensor Cartridges</a:t>
            </a:r>
            <a:r>
              <a:rPr lang="en-US" sz="1800" dirty="0">
                <a:latin typeface="Book Antiqua" panose="02040602050305030304" pitchFamily="18" charset="0"/>
              </a:rPr>
              <a:t> has been securely stored in the warehouse since 2023. </a:t>
            </a:r>
            <a:endParaRPr lang="en-IN" sz="1800" dirty="0">
              <a:latin typeface="Book Antiqua" panose="02040602050305030304" pitchFamily="18" charset="0"/>
            </a:endParaRPr>
          </a:p>
          <a:p>
            <a:pPr algn="just"/>
            <a:r>
              <a:rPr lang="en-US" sz="1800" dirty="0">
                <a:latin typeface="Book Antiqua" panose="02040602050305030304" pitchFamily="18" charset="0"/>
              </a:rPr>
              <a:t>The cartridges are specifically designed for exclusive use with a compatible diagnostic testing system and function as an essential consumable component thereof. </a:t>
            </a:r>
            <a:endParaRPr lang="en-IN" sz="1800" dirty="0">
              <a:latin typeface="Book Antiqua" panose="02040602050305030304" pitchFamily="18" charset="0"/>
            </a:endParaRPr>
          </a:p>
          <a:p>
            <a:pPr algn="just"/>
            <a:endParaRPr lang="en-US" sz="1800" dirty="0">
              <a:latin typeface="Book Antiqua" panose="02040602050305030304" pitchFamily="18" charset="0"/>
            </a:endParaRPr>
          </a:p>
          <a:p>
            <a:pPr algn="just"/>
            <a:r>
              <a:rPr lang="en-US" sz="1800" dirty="0">
                <a:latin typeface="Book Antiqua" panose="02040602050305030304" pitchFamily="18" charset="0"/>
              </a:rPr>
              <a:t>Furthermore, this particular stock has not been utilized for customer supply or demonstration purposes. We are given to understand that these cartridges is intrinsically dependent on the availability of the complete diagnostic system.</a:t>
            </a:r>
            <a:endParaRPr lang="en-IN" sz="1800" dirty="0">
              <a:latin typeface="Book Antiqua" panose="02040602050305030304" pitchFamily="18" charset="0"/>
            </a:endParaRPr>
          </a:p>
          <a:p>
            <a:r>
              <a:rPr lang="en-US" sz="1800" dirty="0">
                <a:latin typeface="Book Antiqua" panose="02040602050305030304" pitchFamily="18" charset="0"/>
              </a:rPr>
              <a:t> </a:t>
            </a:r>
            <a:endParaRPr lang="en-IN" sz="1800" dirty="0">
              <a:latin typeface="Book Antiqua" panose="02040602050305030304" pitchFamily="18" charset="0"/>
            </a:endParaRPr>
          </a:p>
          <a:p>
            <a:endParaRPr lang="en-IN" sz="1800" dirty="0">
              <a:latin typeface="Book Antiqua" panose="02040602050305030304" pitchFamily="18" charset="0"/>
            </a:endParaRPr>
          </a:p>
        </p:txBody>
      </p:sp>
    </p:spTree>
    <p:extLst>
      <p:ext uri="{BB962C8B-B14F-4D97-AF65-F5344CB8AC3E}">
        <p14:creationId xmlns:p14="http://schemas.microsoft.com/office/powerpoint/2010/main" val="1791326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5C8D2C1-DA83-420D-9635-D52CE066B5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12" name="Rectangle 11">
            <a:extLst>
              <a:ext uri="{FF2B5EF4-FFF2-40B4-BE49-F238E27FC236}">
                <a16:creationId xmlns:a16="http://schemas.microsoft.com/office/drawing/2014/main" id="{434F74C9-6A0B-409E-AD1C-45B58BE91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cxnSp>
        <p:nvCxnSpPr>
          <p:cNvPr id="14" name="Straight Connector 13">
            <a:extLst>
              <a:ext uri="{FF2B5EF4-FFF2-40B4-BE49-F238E27FC236}">
                <a16:creationId xmlns:a16="http://schemas.microsoft.com/office/drawing/2014/main" id="{F5486A9D-1265-4B57-91E6-68E666B978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BE268116-E2A7-4F98-8812-192B4975E4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5F4686-566C-2CB3-810A-E4B924A08DBA}"/>
              </a:ext>
            </a:extLst>
          </p:cNvPr>
          <p:cNvSpPr>
            <a:spLocks noGrp="1"/>
          </p:cNvSpPr>
          <p:nvPr>
            <p:ph type="title"/>
          </p:nvPr>
        </p:nvSpPr>
        <p:spPr>
          <a:xfrm>
            <a:off x="1017543" y="4267200"/>
            <a:ext cx="9966799" cy="947137"/>
          </a:xfrm>
        </p:spPr>
        <p:txBody>
          <a:bodyPr vert="horz" lIns="91440" tIns="45720" rIns="91440" bIns="45720" rtlCol="0" anchor="b">
            <a:normAutofit fontScale="90000"/>
          </a:bodyPr>
          <a:lstStyle/>
          <a:p>
            <a:r>
              <a:rPr lang="en-US" sz="5100" dirty="0">
                <a:solidFill>
                  <a:schemeClr val="tx1">
                    <a:lumMod val="85000"/>
                    <a:lumOff val="15000"/>
                  </a:schemeClr>
                </a:solidFill>
                <a:latin typeface="Book Antiqua"/>
              </a:rPr>
              <a:t>LOCATION MAP-THANE DISTRICT</a:t>
            </a:r>
          </a:p>
        </p:txBody>
      </p:sp>
      <p:cxnSp>
        <p:nvCxnSpPr>
          <p:cNvPr id="18" name="Straight Connector 17">
            <a:extLst>
              <a:ext uri="{FF2B5EF4-FFF2-40B4-BE49-F238E27FC236}">
                <a16:creationId xmlns:a16="http://schemas.microsoft.com/office/drawing/2014/main" id="{73D8893D-DEBE-4F67-901F-166F75E9C6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18770"/>
            <a:ext cx="105156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FBEFFA83-BC6D-4CD2-A2BA-98AD67423B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30" name="Rectangle 29">
            <a:extLst>
              <a:ext uri="{FF2B5EF4-FFF2-40B4-BE49-F238E27FC236}">
                <a16:creationId xmlns:a16="http://schemas.microsoft.com/office/drawing/2014/main" id="{AB5696BF-D495-4CAC-AA8A-4EBFF2C32A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543" y="324094"/>
            <a:ext cx="9955237" cy="3766103"/>
          </a:xfrm>
          <a:prstGeom prst="rect">
            <a:avLst/>
          </a:prstGeom>
        </p:spPr>
      </p:pic>
    </p:spTree>
    <p:extLst>
      <p:ext uri="{BB962C8B-B14F-4D97-AF65-F5344CB8AC3E}">
        <p14:creationId xmlns:p14="http://schemas.microsoft.com/office/powerpoint/2010/main" val="194401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3D0B8-F65F-EACF-E9CD-9C6D1B4C33E2}"/>
              </a:ext>
            </a:extLst>
          </p:cNvPr>
          <p:cNvSpPr>
            <a:spLocks noGrp="1"/>
          </p:cNvSpPr>
          <p:nvPr>
            <p:ph type="title"/>
          </p:nvPr>
        </p:nvSpPr>
        <p:spPr>
          <a:xfrm>
            <a:off x="1097280" y="286604"/>
            <a:ext cx="10058400" cy="1120166"/>
          </a:xfrm>
        </p:spPr>
        <p:txBody>
          <a:bodyPr/>
          <a:lstStyle/>
          <a:p>
            <a:r>
              <a:rPr lang="en-IN" dirty="0">
                <a:latin typeface="Book Antiqua"/>
              </a:rPr>
              <a:t>REGISTERED OFFICE IMAGES</a:t>
            </a:r>
            <a:endParaRPr lang="en-IN" dirty="0"/>
          </a:p>
        </p:txBody>
      </p:sp>
      <p:pic>
        <p:nvPicPr>
          <p:cNvPr id="4" name="Picture 3"/>
          <p:cNvPicPr>
            <a:picLocks noChangeAspect="1"/>
          </p:cNvPicPr>
          <p:nvPr/>
        </p:nvPicPr>
        <p:blipFill>
          <a:blip r:embed="rId2"/>
          <a:stretch>
            <a:fillRect/>
          </a:stretch>
        </p:blipFill>
        <p:spPr>
          <a:xfrm>
            <a:off x="3178100" y="1878800"/>
            <a:ext cx="5647013" cy="4296446"/>
          </a:xfrm>
          <a:prstGeom prst="rect">
            <a:avLst/>
          </a:prstGeom>
        </p:spPr>
      </p:pic>
    </p:spTree>
    <p:extLst>
      <p:ext uri="{BB962C8B-B14F-4D97-AF65-F5344CB8AC3E}">
        <p14:creationId xmlns:p14="http://schemas.microsoft.com/office/powerpoint/2010/main" val="1470283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BC083C8-5A64-13FD-01B9-95AB7ACF5B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FFDBF1-6900-C805-8290-88B51AB1034E}"/>
              </a:ext>
            </a:extLst>
          </p:cNvPr>
          <p:cNvSpPr>
            <a:spLocks noGrp="1"/>
          </p:cNvSpPr>
          <p:nvPr>
            <p:ph type="title"/>
          </p:nvPr>
        </p:nvSpPr>
        <p:spPr>
          <a:xfrm>
            <a:off x="1097280" y="286604"/>
            <a:ext cx="10058400" cy="1120166"/>
          </a:xfrm>
        </p:spPr>
        <p:txBody>
          <a:bodyPr/>
          <a:lstStyle/>
          <a:p>
            <a:r>
              <a:rPr lang="en-IN" dirty="0">
                <a:latin typeface="Book Antiqua"/>
              </a:rPr>
              <a:t>REGISTERED OFFICE IMAGES</a:t>
            </a:r>
            <a:endParaRPr lang="en-IN" dirty="0"/>
          </a:p>
        </p:txBody>
      </p:sp>
      <p:pic>
        <p:nvPicPr>
          <p:cNvPr id="3" name="Picture 2"/>
          <p:cNvPicPr>
            <a:picLocks noChangeAspect="1"/>
          </p:cNvPicPr>
          <p:nvPr/>
        </p:nvPicPr>
        <p:blipFill>
          <a:blip r:embed="rId2"/>
          <a:stretch>
            <a:fillRect/>
          </a:stretch>
        </p:blipFill>
        <p:spPr>
          <a:xfrm>
            <a:off x="2124223" y="1804518"/>
            <a:ext cx="7540281" cy="4439009"/>
          </a:xfrm>
          <a:prstGeom prst="rect">
            <a:avLst/>
          </a:prstGeom>
        </p:spPr>
      </p:pic>
    </p:spTree>
    <p:extLst>
      <p:ext uri="{BB962C8B-B14F-4D97-AF65-F5344CB8AC3E}">
        <p14:creationId xmlns:p14="http://schemas.microsoft.com/office/powerpoint/2010/main" val="3932281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A35CC258-A73F-2EA7-EB8F-C61C11D4B5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657F24-17CD-FFFA-0B9B-DDA15437D972}"/>
              </a:ext>
            </a:extLst>
          </p:cNvPr>
          <p:cNvSpPr>
            <a:spLocks noGrp="1"/>
          </p:cNvSpPr>
          <p:nvPr>
            <p:ph type="title"/>
          </p:nvPr>
        </p:nvSpPr>
        <p:spPr>
          <a:xfrm>
            <a:off x="1097280" y="286604"/>
            <a:ext cx="10058400" cy="1120166"/>
          </a:xfrm>
        </p:spPr>
        <p:txBody>
          <a:bodyPr/>
          <a:lstStyle/>
          <a:p>
            <a:r>
              <a:rPr lang="en-IN" dirty="0">
                <a:latin typeface="Book Antiqua"/>
              </a:rPr>
              <a:t>REGISTERED OFFICE IMAGES</a:t>
            </a:r>
            <a:endParaRPr lang="en-IN" dirty="0"/>
          </a:p>
        </p:txBody>
      </p:sp>
      <p:pic>
        <p:nvPicPr>
          <p:cNvPr id="6" name="Picture 5"/>
          <p:cNvPicPr>
            <a:picLocks noChangeAspect="1"/>
          </p:cNvPicPr>
          <p:nvPr/>
        </p:nvPicPr>
        <p:blipFill>
          <a:blip r:embed="rId2"/>
          <a:stretch>
            <a:fillRect/>
          </a:stretch>
        </p:blipFill>
        <p:spPr>
          <a:xfrm>
            <a:off x="2278966" y="2082018"/>
            <a:ext cx="8186791" cy="4121834"/>
          </a:xfrm>
          <a:prstGeom prst="rect">
            <a:avLst/>
          </a:prstGeom>
        </p:spPr>
      </p:pic>
    </p:spTree>
    <p:extLst>
      <p:ext uri="{BB962C8B-B14F-4D97-AF65-F5344CB8AC3E}">
        <p14:creationId xmlns:p14="http://schemas.microsoft.com/office/powerpoint/2010/main" val="3721353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9D291F13-8405-4EB7-3930-484D015E56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AEBAB2-97C4-FBC7-970E-112BDD1D5A99}"/>
              </a:ext>
            </a:extLst>
          </p:cNvPr>
          <p:cNvSpPr>
            <a:spLocks noGrp="1"/>
          </p:cNvSpPr>
          <p:nvPr>
            <p:ph type="title"/>
          </p:nvPr>
        </p:nvSpPr>
        <p:spPr>
          <a:xfrm>
            <a:off x="1097280" y="286604"/>
            <a:ext cx="10058400" cy="1120166"/>
          </a:xfrm>
        </p:spPr>
        <p:txBody>
          <a:bodyPr/>
          <a:lstStyle/>
          <a:p>
            <a:r>
              <a:rPr lang="en-IN" dirty="0">
                <a:latin typeface="Book Antiqua"/>
              </a:rPr>
              <a:t>REGISTERED OFFICE IMAGES</a:t>
            </a:r>
            <a:endParaRPr lang="en-IN" dirty="0"/>
          </a:p>
        </p:txBody>
      </p:sp>
      <p:pic>
        <p:nvPicPr>
          <p:cNvPr id="3" name="Picture 2"/>
          <p:cNvPicPr>
            <a:picLocks noChangeAspect="1"/>
          </p:cNvPicPr>
          <p:nvPr/>
        </p:nvPicPr>
        <p:blipFill>
          <a:blip r:embed="rId2"/>
          <a:stretch>
            <a:fillRect/>
          </a:stretch>
        </p:blipFill>
        <p:spPr>
          <a:xfrm>
            <a:off x="1097280" y="1885070"/>
            <a:ext cx="9636369" cy="4047637"/>
          </a:xfrm>
          <a:prstGeom prst="rect">
            <a:avLst/>
          </a:prstGeom>
        </p:spPr>
      </p:pic>
    </p:spTree>
    <p:extLst>
      <p:ext uri="{BB962C8B-B14F-4D97-AF65-F5344CB8AC3E}">
        <p14:creationId xmlns:p14="http://schemas.microsoft.com/office/powerpoint/2010/main" val="930909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9923B65-B072-E71B-4238-09E6FCE77D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A3C207-EA9A-E558-07FE-CD57807EE346}"/>
              </a:ext>
            </a:extLst>
          </p:cNvPr>
          <p:cNvSpPr>
            <a:spLocks noGrp="1"/>
          </p:cNvSpPr>
          <p:nvPr>
            <p:ph type="title"/>
          </p:nvPr>
        </p:nvSpPr>
        <p:spPr>
          <a:xfrm>
            <a:off x="1097280" y="286604"/>
            <a:ext cx="10058400" cy="1120166"/>
          </a:xfrm>
        </p:spPr>
        <p:txBody>
          <a:bodyPr>
            <a:normAutofit fontScale="90000"/>
          </a:bodyPr>
          <a:lstStyle/>
          <a:p>
            <a:r>
              <a:rPr lang="en-IN" dirty="0">
                <a:latin typeface="Book Antiqua"/>
              </a:rPr>
              <a:t>Assets – Stocks Lying at the Premises of the Corporate Debtor - Thane</a:t>
            </a:r>
            <a:endParaRPr lang="en-IN" dirty="0"/>
          </a:p>
        </p:txBody>
      </p:sp>
      <p:pic>
        <p:nvPicPr>
          <p:cNvPr id="5" name="Picture 4"/>
          <p:cNvPicPr>
            <a:picLocks noChangeAspect="1"/>
          </p:cNvPicPr>
          <p:nvPr/>
        </p:nvPicPr>
        <p:blipFill>
          <a:blip r:embed="rId2"/>
          <a:stretch>
            <a:fillRect/>
          </a:stretch>
        </p:blipFill>
        <p:spPr>
          <a:xfrm>
            <a:off x="1402432" y="1780326"/>
            <a:ext cx="9226421" cy="4232848"/>
          </a:xfrm>
          <a:prstGeom prst="rect">
            <a:avLst/>
          </a:prstGeom>
        </p:spPr>
      </p:pic>
    </p:spTree>
    <p:extLst>
      <p:ext uri="{BB962C8B-B14F-4D97-AF65-F5344CB8AC3E}">
        <p14:creationId xmlns:p14="http://schemas.microsoft.com/office/powerpoint/2010/main" val="341708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9923B65-B072-E71B-4238-09E6FCE77D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A3C207-EA9A-E558-07FE-CD57807EE346}"/>
              </a:ext>
            </a:extLst>
          </p:cNvPr>
          <p:cNvSpPr>
            <a:spLocks noGrp="1"/>
          </p:cNvSpPr>
          <p:nvPr>
            <p:ph type="title"/>
          </p:nvPr>
        </p:nvSpPr>
        <p:spPr>
          <a:xfrm>
            <a:off x="1097280" y="286604"/>
            <a:ext cx="10058400" cy="1120166"/>
          </a:xfrm>
        </p:spPr>
        <p:txBody>
          <a:bodyPr>
            <a:normAutofit fontScale="90000"/>
          </a:bodyPr>
          <a:lstStyle/>
          <a:p>
            <a:r>
              <a:rPr lang="en-IN" dirty="0">
                <a:latin typeface="Book Antiqua"/>
              </a:rPr>
              <a:t>Assets – Stocks Lying at the Premises of the Corporate Debtor - Thane</a:t>
            </a:r>
            <a:endParaRPr lang="en-IN"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007" y="1814733"/>
            <a:ext cx="9814946" cy="4418724"/>
          </a:xfrm>
          <a:prstGeom prst="rect">
            <a:avLst/>
          </a:prstGeom>
        </p:spPr>
      </p:pic>
    </p:spTree>
    <p:extLst>
      <p:ext uri="{BB962C8B-B14F-4D97-AF65-F5344CB8AC3E}">
        <p14:creationId xmlns:p14="http://schemas.microsoft.com/office/powerpoint/2010/main" val="3153614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9923B65-B072-E71B-4238-09E6FCE77D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A3C207-EA9A-E558-07FE-CD57807EE346}"/>
              </a:ext>
            </a:extLst>
          </p:cNvPr>
          <p:cNvSpPr>
            <a:spLocks noGrp="1"/>
          </p:cNvSpPr>
          <p:nvPr>
            <p:ph type="title"/>
          </p:nvPr>
        </p:nvSpPr>
        <p:spPr>
          <a:xfrm>
            <a:off x="1097280" y="286604"/>
            <a:ext cx="10058400" cy="1120166"/>
          </a:xfrm>
        </p:spPr>
        <p:txBody>
          <a:bodyPr>
            <a:normAutofit fontScale="90000"/>
          </a:bodyPr>
          <a:lstStyle/>
          <a:p>
            <a:r>
              <a:rPr lang="en-IN" dirty="0">
                <a:latin typeface="Book Antiqua"/>
              </a:rPr>
              <a:t>Assets – Stocks Lying at the Premises of the Corporate Debtor - Thane</a:t>
            </a:r>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5733" y="1983543"/>
            <a:ext cx="9777047" cy="3943671"/>
          </a:xfrm>
          <a:prstGeom prst="rect">
            <a:avLst/>
          </a:prstGeom>
        </p:spPr>
      </p:pic>
    </p:spTree>
    <p:extLst>
      <p:ext uri="{BB962C8B-B14F-4D97-AF65-F5344CB8AC3E}">
        <p14:creationId xmlns:p14="http://schemas.microsoft.com/office/powerpoint/2010/main" val="32829532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9923B65-B072-E71B-4238-09E6FCE77D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A3C207-EA9A-E558-07FE-CD57807EE346}"/>
              </a:ext>
            </a:extLst>
          </p:cNvPr>
          <p:cNvSpPr>
            <a:spLocks noGrp="1"/>
          </p:cNvSpPr>
          <p:nvPr>
            <p:ph type="title"/>
          </p:nvPr>
        </p:nvSpPr>
        <p:spPr>
          <a:xfrm>
            <a:off x="1097280" y="286604"/>
            <a:ext cx="10058400" cy="1120166"/>
          </a:xfrm>
        </p:spPr>
        <p:txBody>
          <a:bodyPr>
            <a:normAutofit fontScale="90000"/>
          </a:bodyPr>
          <a:lstStyle/>
          <a:p>
            <a:r>
              <a:rPr lang="en-IN" dirty="0">
                <a:latin typeface="Book Antiqua"/>
              </a:rPr>
              <a:t>Assets – Stocks Lying at the Premises of the Corporate Debtor - Thane</a:t>
            </a:r>
            <a:endParaRPr lang="en-IN"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5163" y="1800665"/>
            <a:ext cx="8720673" cy="4487594"/>
          </a:xfrm>
          <a:prstGeom prst="rect">
            <a:avLst/>
          </a:prstGeom>
        </p:spPr>
      </p:pic>
    </p:spTree>
    <p:extLst>
      <p:ext uri="{BB962C8B-B14F-4D97-AF65-F5344CB8AC3E}">
        <p14:creationId xmlns:p14="http://schemas.microsoft.com/office/powerpoint/2010/main" val="3428542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9923B65-B072-E71B-4238-09E6FCE77D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A3C207-EA9A-E558-07FE-CD57807EE346}"/>
              </a:ext>
            </a:extLst>
          </p:cNvPr>
          <p:cNvSpPr>
            <a:spLocks noGrp="1"/>
          </p:cNvSpPr>
          <p:nvPr>
            <p:ph type="title"/>
          </p:nvPr>
        </p:nvSpPr>
        <p:spPr>
          <a:xfrm>
            <a:off x="1097280" y="286604"/>
            <a:ext cx="10058400" cy="1120166"/>
          </a:xfrm>
        </p:spPr>
        <p:txBody>
          <a:bodyPr>
            <a:normAutofit fontScale="90000"/>
          </a:bodyPr>
          <a:lstStyle/>
          <a:p>
            <a:r>
              <a:rPr lang="en-IN" dirty="0">
                <a:latin typeface="Book Antiqua"/>
              </a:rPr>
              <a:t>Assets – Stocks Lying at the Premises of the Corporate Debtor - Thane</a:t>
            </a:r>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222" y="1899138"/>
            <a:ext cx="7728023" cy="4360307"/>
          </a:xfrm>
          <a:prstGeom prst="rect">
            <a:avLst/>
          </a:prstGeom>
        </p:spPr>
      </p:pic>
    </p:spTree>
    <p:extLst>
      <p:ext uri="{BB962C8B-B14F-4D97-AF65-F5344CB8AC3E}">
        <p14:creationId xmlns:p14="http://schemas.microsoft.com/office/powerpoint/2010/main" val="3606567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9923B65-B072-E71B-4238-09E6FCE77D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A3C207-EA9A-E558-07FE-CD57807EE346}"/>
              </a:ext>
            </a:extLst>
          </p:cNvPr>
          <p:cNvSpPr>
            <a:spLocks noGrp="1"/>
          </p:cNvSpPr>
          <p:nvPr>
            <p:ph type="title"/>
          </p:nvPr>
        </p:nvSpPr>
        <p:spPr>
          <a:xfrm>
            <a:off x="1097280" y="286604"/>
            <a:ext cx="10058400" cy="1120166"/>
          </a:xfrm>
        </p:spPr>
        <p:txBody>
          <a:bodyPr>
            <a:normAutofit fontScale="90000"/>
          </a:bodyPr>
          <a:lstStyle/>
          <a:p>
            <a:r>
              <a:rPr lang="en-IN" dirty="0">
                <a:latin typeface="Book Antiqua"/>
              </a:rPr>
              <a:t>Assets – Stocks Lying at the Premises of the Corporate Debtor - Thane</a:t>
            </a:r>
            <a:endParaRPr lang="en-IN"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8132" y="1786598"/>
            <a:ext cx="8072111" cy="4557932"/>
          </a:xfrm>
          <a:prstGeom prst="rect">
            <a:avLst/>
          </a:prstGeom>
        </p:spPr>
      </p:pic>
    </p:spTree>
    <p:extLst>
      <p:ext uri="{BB962C8B-B14F-4D97-AF65-F5344CB8AC3E}">
        <p14:creationId xmlns:p14="http://schemas.microsoft.com/office/powerpoint/2010/main" val="41370240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9923B65-B072-E71B-4238-09E6FCE77D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A3C207-EA9A-E558-07FE-CD57807EE346}"/>
              </a:ext>
            </a:extLst>
          </p:cNvPr>
          <p:cNvSpPr>
            <a:spLocks noGrp="1"/>
          </p:cNvSpPr>
          <p:nvPr>
            <p:ph type="title"/>
          </p:nvPr>
        </p:nvSpPr>
        <p:spPr>
          <a:xfrm>
            <a:off x="1097280" y="286604"/>
            <a:ext cx="10058400" cy="1120166"/>
          </a:xfrm>
        </p:spPr>
        <p:txBody>
          <a:bodyPr>
            <a:normAutofit fontScale="90000"/>
          </a:bodyPr>
          <a:lstStyle/>
          <a:p>
            <a:r>
              <a:rPr lang="en-IN" dirty="0">
                <a:latin typeface="Book Antiqua"/>
              </a:rPr>
              <a:t>Assets – Stocks Lying at the Premises of the Corporate Debtor - Thane</a:t>
            </a:r>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2026" y="1796727"/>
            <a:ext cx="7875395" cy="4491531"/>
          </a:xfrm>
          <a:prstGeom prst="rect">
            <a:avLst/>
          </a:prstGeom>
        </p:spPr>
      </p:pic>
    </p:spTree>
    <p:extLst>
      <p:ext uri="{BB962C8B-B14F-4D97-AF65-F5344CB8AC3E}">
        <p14:creationId xmlns:p14="http://schemas.microsoft.com/office/powerpoint/2010/main" val="8724623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574AA-B4D8-C231-DC1C-FB96CAEF47E6}"/>
              </a:ext>
            </a:extLst>
          </p:cNvPr>
          <p:cNvSpPr>
            <a:spLocks noGrp="1"/>
          </p:cNvSpPr>
          <p:nvPr>
            <p:ph type="title"/>
          </p:nvPr>
        </p:nvSpPr>
        <p:spPr>
          <a:xfrm>
            <a:off x="1097280" y="-359229"/>
            <a:ext cx="10058400" cy="2096589"/>
          </a:xfrm>
        </p:spPr>
        <p:txBody>
          <a:bodyPr>
            <a:normAutofit/>
          </a:bodyPr>
          <a:lstStyle/>
          <a:p>
            <a:r>
              <a:rPr lang="en-IN" sz="4000" dirty="0">
                <a:latin typeface="Book Antiqua"/>
              </a:rPr>
              <a:t>SUMMARY SNAPSHOT OF FINANCIALS FOR THE PREVIOUS  3 YEARS </a:t>
            </a:r>
            <a:endParaRPr lang="en-IN" sz="4000" dirty="0">
              <a:latin typeface="Calibri"/>
            </a:endParaRPr>
          </a:p>
        </p:txBody>
      </p:sp>
      <p:graphicFrame>
        <p:nvGraphicFramePr>
          <p:cNvPr id="4" name="Content Placeholder 3">
            <a:extLst>
              <a:ext uri="{FF2B5EF4-FFF2-40B4-BE49-F238E27FC236}">
                <a16:creationId xmlns:a16="http://schemas.microsoft.com/office/drawing/2014/main" id="{A18DB1DE-C0A1-52FB-958B-A97B4F635726}"/>
              </a:ext>
            </a:extLst>
          </p:cNvPr>
          <p:cNvGraphicFramePr>
            <a:graphicFrameLocks noGrp="1"/>
          </p:cNvGraphicFramePr>
          <p:nvPr>
            <p:ph idx="1"/>
            <p:extLst>
              <p:ext uri="{D42A27DB-BD31-4B8C-83A1-F6EECF244321}">
                <p14:modId xmlns:p14="http://schemas.microsoft.com/office/powerpoint/2010/main" val="1606463946"/>
              </p:ext>
            </p:extLst>
          </p:nvPr>
        </p:nvGraphicFramePr>
        <p:xfrm>
          <a:off x="1097278" y="1861204"/>
          <a:ext cx="10058402" cy="4124710"/>
        </p:xfrm>
        <a:graphic>
          <a:graphicData uri="http://schemas.openxmlformats.org/drawingml/2006/table">
            <a:tbl>
              <a:tblPr firstRow="1" bandRow="1">
                <a:tableStyleId>{5C22544A-7EE6-4342-B048-85BDC9FD1C3A}</a:tableStyleId>
              </a:tblPr>
              <a:tblGrid>
                <a:gridCol w="2627537">
                  <a:extLst>
                    <a:ext uri="{9D8B030D-6E8A-4147-A177-3AD203B41FA5}">
                      <a16:colId xmlns:a16="http://schemas.microsoft.com/office/drawing/2014/main" val="2217781544"/>
                    </a:ext>
                  </a:extLst>
                </a:gridCol>
                <a:gridCol w="2476955">
                  <a:extLst>
                    <a:ext uri="{9D8B030D-6E8A-4147-A177-3AD203B41FA5}">
                      <a16:colId xmlns:a16="http://schemas.microsoft.com/office/drawing/2014/main" val="4286230582"/>
                    </a:ext>
                  </a:extLst>
                </a:gridCol>
                <a:gridCol w="2476955">
                  <a:extLst>
                    <a:ext uri="{9D8B030D-6E8A-4147-A177-3AD203B41FA5}">
                      <a16:colId xmlns:a16="http://schemas.microsoft.com/office/drawing/2014/main" val="1762229100"/>
                    </a:ext>
                  </a:extLst>
                </a:gridCol>
                <a:gridCol w="2476955">
                  <a:extLst>
                    <a:ext uri="{9D8B030D-6E8A-4147-A177-3AD203B41FA5}">
                      <a16:colId xmlns:a16="http://schemas.microsoft.com/office/drawing/2014/main" val="3232102153"/>
                    </a:ext>
                  </a:extLst>
                </a:gridCol>
              </a:tblGrid>
              <a:tr h="1347204">
                <a:tc>
                  <a:txBody>
                    <a:bodyPr/>
                    <a:lstStyle/>
                    <a:p>
                      <a:r>
                        <a:rPr lang="en-IN" sz="2800">
                          <a:latin typeface="Book Antiqua"/>
                        </a:rPr>
                        <a:t>Particulars</a:t>
                      </a:r>
                    </a:p>
                  </a:txBody>
                  <a:tcPr marL="142189" marR="142189" marT="71095" marB="71095"/>
                </a:tc>
                <a:tc>
                  <a:txBody>
                    <a:bodyPr/>
                    <a:lstStyle/>
                    <a:p>
                      <a:r>
                        <a:rPr lang="en-IN" sz="2800" dirty="0">
                          <a:latin typeface="Book Antiqua"/>
                        </a:rPr>
                        <a:t>FY2024-25 (Provisional) (₹)*</a:t>
                      </a:r>
                    </a:p>
                  </a:txBody>
                  <a:tcPr marL="142189" marR="142189" marT="71095" marB="71095"/>
                </a:tc>
                <a:tc>
                  <a:txBody>
                    <a:bodyPr/>
                    <a:lstStyle/>
                    <a:p>
                      <a:r>
                        <a:rPr lang="en-IN" sz="2800" dirty="0">
                          <a:latin typeface="Book Antiqua"/>
                        </a:rPr>
                        <a:t>FY2023-24 (Audited) (₹)*</a:t>
                      </a:r>
                    </a:p>
                  </a:txBody>
                  <a:tcPr marL="142189" marR="142189" marT="71095" marB="71095"/>
                </a:tc>
                <a:tc>
                  <a:txBody>
                    <a:bodyPr/>
                    <a:lstStyle/>
                    <a:p>
                      <a:r>
                        <a:rPr lang="en-IN" sz="2800" dirty="0">
                          <a:latin typeface="Book Antiqua"/>
                        </a:rPr>
                        <a:t>FY 2022-23 (Audited) (₹)*</a:t>
                      </a:r>
                    </a:p>
                  </a:txBody>
                  <a:tcPr marL="142189" marR="142189" marT="71095" marB="71095"/>
                </a:tc>
                <a:extLst>
                  <a:ext uri="{0D108BD9-81ED-4DB2-BD59-A6C34878D82A}">
                    <a16:rowId xmlns:a16="http://schemas.microsoft.com/office/drawing/2014/main" val="1199927837"/>
                  </a:ext>
                </a:extLst>
              </a:tr>
              <a:tr h="539162">
                <a:tc>
                  <a:txBody>
                    <a:bodyPr/>
                    <a:lstStyle/>
                    <a:p>
                      <a:r>
                        <a:rPr lang="en-IN" sz="2800" dirty="0">
                          <a:latin typeface="Book Antiqua"/>
                        </a:rPr>
                        <a:t>Total Revenue</a:t>
                      </a:r>
                    </a:p>
                  </a:txBody>
                  <a:tcPr marL="142189" marR="142189" marT="71095" marB="71095"/>
                </a:tc>
                <a:tc>
                  <a:txBody>
                    <a:bodyPr/>
                    <a:lstStyle/>
                    <a:p>
                      <a:r>
                        <a:rPr lang="en-US" sz="2800" dirty="0">
                          <a:latin typeface="Book Antiqua"/>
                        </a:rPr>
                        <a:t>10,43,71,529</a:t>
                      </a:r>
                      <a:endParaRPr lang="en-IN" sz="2800" dirty="0">
                        <a:latin typeface="Calibri"/>
                      </a:endParaRPr>
                    </a:p>
                  </a:txBody>
                  <a:tcPr marL="142189" marR="142189" marT="71095" marB="71095"/>
                </a:tc>
                <a:tc>
                  <a:txBody>
                    <a:bodyPr/>
                    <a:lstStyle/>
                    <a:p>
                      <a:r>
                        <a:rPr lang="en-US" sz="2800" dirty="0">
                          <a:latin typeface="Book Antiqua"/>
                        </a:rPr>
                        <a:t>8,15,02,452</a:t>
                      </a:r>
                      <a:endParaRPr lang="en-IN" sz="2800" dirty="0">
                        <a:latin typeface="Calibri"/>
                      </a:endParaRPr>
                    </a:p>
                  </a:txBody>
                  <a:tcPr marL="142189" marR="142189" marT="71095" marB="71095"/>
                </a:tc>
                <a:tc>
                  <a:txBody>
                    <a:bodyPr/>
                    <a:lstStyle/>
                    <a:p>
                      <a:r>
                        <a:rPr lang="en-IN" sz="2800" dirty="0">
                          <a:latin typeface="Book Antiqua"/>
                        </a:rPr>
                        <a:t>2,19,17,767</a:t>
                      </a:r>
                    </a:p>
                  </a:txBody>
                  <a:tcPr marL="142189" marR="142189" marT="71095" marB="71095"/>
                </a:tc>
                <a:extLst>
                  <a:ext uri="{0D108BD9-81ED-4DB2-BD59-A6C34878D82A}">
                    <a16:rowId xmlns:a16="http://schemas.microsoft.com/office/drawing/2014/main" val="3646108996"/>
                  </a:ext>
                </a:extLst>
              </a:tr>
              <a:tr h="539162">
                <a:tc>
                  <a:txBody>
                    <a:bodyPr/>
                    <a:lstStyle/>
                    <a:p>
                      <a:r>
                        <a:rPr lang="en-IN" sz="2800" dirty="0">
                          <a:latin typeface="Book Antiqua"/>
                        </a:rPr>
                        <a:t>EBITDA</a:t>
                      </a:r>
                    </a:p>
                  </a:txBody>
                  <a:tcPr marL="142189" marR="142189" marT="71095" marB="71095"/>
                </a:tc>
                <a:tc>
                  <a:txBody>
                    <a:bodyPr/>
                    <a:lstStyle/>
                    <a:p>
                      <a:r>
                        <a:rPr lang="en-IN" sz="2800" dirty="0">
                          <a:latin typeface="Book Antiqua"/>
                        </a:rPr>
                        <a:t>1,17,13,718</a:t>
                      </a:r>
                    </a:p>
                  </a:txBody>
                  <a:tcPr marL="142189" marR="142189" marT="71095" marB="71095"/>
                </a:tc>
                <a:tc>
                  <a:txBody>
                    <a:bodyPr/>
                    <a:lstStyle/>
                    <a:p>
                      <a:r>
                        <a:rPr lang="en-US" sz="2800" dirty="0">
                          <a:latin typeface="Book Antiqua"/>
                        </a:rPr>
                        <a:t>56,91,199</a:t>
                      </a:r>
                      <a:endParaRPr lang="en-IN" sz="2800" dirty="0">
                        <a:latin typeface="Calibri"/>
                      </a:endParaRPr>
                    </a:p>
                  </a:txBody>
                  <a:tcPr marL="142189" marR="142189" marT="71095" marB="71095"/>
                </a:tc>
                <a:tc>
                  <a:txBody>
                    <a:bodyPr/>
                    <a:lstStyle/>
                    <a:p>
                      <a:r>
                        <a:rPr lang="en-IN" sz="2800" dirty="0">
                          <a:latin typeface="Book Antiqua"/>
                        </a:rPr>
                        <a:t>9,89,127</a:t>
                      </a:r>
                    </a:p>
                  </a:txBody>
                  <a:tcPr marL="142189" marR="142189" marT="71095" marB="71095"/>
                </a:tc>
                <a:extLst>
                  <a:ext uri="{0D108BD9-81ED-4DB2-BD59-A6C34878D82A}">
                    <a16:rowId xmlns:a16="http://schemas.microsoft.com/office/drawing/2014/main" val="4046944921"/>
                  </a:ext>
                </a:extLst>
              </a:tr>
              <a:tr h="539162">
                <a:tc>
                  <a:txBody>
                    <a:bodyPr/>
                    <a:lstStyle/>
                    <a:p>
                      <a:r>
                        <a:rPr lang="en-IN" sz="2800" dirty="0">
                          <a:latin typeface="Book Antiqua"/>
                        </a:rPr>
                        <a:t>PAT (Loss)</a:t>
                      </a:r>
                    </a:p>
                  </a:txBody>
                  <a:tcPr marL="142189" marR="142189" marT="71095" marB="71095"/>
                </a:tc>
                <a:tc>
                  <a:txBody>
                    <a:bodyPr/>
                    <a:lstStyle/>
                    <a:p>
                      <a:r>
                        <a:rPr lang="en-US" sz="2800" dirty="0">
                          <a:latin typeface="Book Antiqua"/>
                        </a:rPr>
                        <a:t>22,18,515</a:t>
                      </a:r>
                      <a:endParaRPr lang="en-IN" sz="2800" dirty="0">
                        <a:latin typeface="Calibri"/>
                      </a:endParaRPr>
                    </a:p>
                  </a:txBody>
                  <a:tcPr marL="142189" marR="142189" marT="71095" marB="71095"/>
                </a:tc>
                <a:tc>
                  <a:txBody>
                    <a:bodyPr/>
                    <a:lstStyle/>
                    <a:p>
                      <a:r>
                        <a:rPr lang="en-US" sz="2800" dirty="0">
                          <a:latin typeface="Book Antiqua"/>
                        </a:rPr>
                        <a:t>12,79,066</a:t>
                      </a:r>
                      <a:endParaRPr lang="en-IN" sz="2800" dirty="0">
                        <a:latin typeface="Calibri"/>
                      </a:endParaRPr>
                    </a:p>
                  </a:txBody>
                  <a:tcPr marL="142189" marR="142189" marT="71095" marB="71095"/>
                </a:tc>
                <a:tc>
                  <a:txBody>
                    <a:bodyPr/>
                    <a:lstStyle/>
                    <a:p>
                      <a:r>
                        <a:rPr lang="en-US" sz="2800" dirty="0">
                          <a:latin typeface="Book Antiqua"/>
                        </a:rPr>
                        <a:t>1,24,042</a:t>
                      </a:r>
                      <a:endParaRPr lang="en-IN" sz="2800" dirty="0">
                        <a:latin typeface="Calibri"/>
                      </a:endParaRPr>
                    </a:p>
                  </a:txBody>
                  <a:tcPr marL="142189" marR="142189" marT="71095" marB="71095"/>
                </a:tc>
                <a:extLst>
                  <a:ext uri="{0D108BD9-81ED-4DB2-BD59-A6C34878D82A}">
                    <a16:rowId xmlns:a16="http://schemas.microsoft.com/office/drawing/2014/main" val="1951461412"/>
                  </a:ext>
                </a:extLst>
              </a:tr>
              <a:tr h="943029">
                <a:tc>
                  <a:txBody>
                    <a:bodyPr/>
                    <a:lstStyle/>
                    <a:p>
                      <a:r>
                        <a:rPr lang="en-US" sz="2800" dirty="0">
                          <a:latin typeface="Book Antiqua"/>
                        </a:rPr>
                        <a:t>Partner’s Capital</a:t>
                      </a:r>
                      <a:endParaRPr lang="en-IN" sz="2800" dirty="0">
                        <a:latin typeface="Calibri"/>
                      </a:endParaRPr>
                    </a:p>
                  </a:txBody>
                  <a:tcPr marL="142189" marR="142189" marT="71095" marB="71095"/>
                </a:tc>
                <a:tc>
                  <a:txBody>
                    <a:bodyPr/>
                    <a:lstStyle/>
                    <a:p>
                      <a:r>
                        <a:rPr lang="en-US" sz="2800" dirty="0">
                          <a:latin typeface="Book Antiqua"/>
                        </a:rPr>
                        <a:t>20,84,937</a:t>
                      </a:r>
                      <a:endParaRPr lang="en-IN" sz="2800" dirty="0">
                        <a:latin typeface="Calibri"/>
                      </a:endParaRPr>
                    </a:p>
                  </a:txBody>
                  <a:tcPr marL="142189" marR="142189" marT="71095" marB="71095"/>
                </a:tc>
                <a:tc>
                  <a:txBody>
                    <a:bodyPr/>
                    <a:lstStyle/>
                    <a:p>
                      <a:r>
                        <a:rPr lang="en-US" sz="2800" dirty="0">
                          <a:latin typeface="Book Antiqua"/>
                        </a:rPr>
                        <a:t>60,67,124</a:t>
                      </a:r>
                      <a:endParaRPr lang="en-IN" sz="2800" dirty="0">
                        <a:latin typeface="Calibri"/>
                      </a:endParaRPr>
                    </a:p>
                  </a:txBody>
                  <a:tcPr marL="142189" marR="142189" marT="71095" marB="71095"/>
                </a:tc>
                <a:tc>
                  <a:txBody>
                    <a:bodyPr/>
                    <a:lstStyle/>
                    <a:p>
                      <a:r>
                        <a:rPr lang="en-US" sz="2800" dirty="0">
                          <a:latin typeface="Book Antiqua"/>
                        </a:rPr>
                        <a:t>32,24,600</a:t>
                      </a:r>
                      <a:endParaRPr lang="en-IN" sz="2800" dirty="0">
                        <a:latin typeface="Calibri"/>
                      </a:endParaRPr>
                    </a:p>
                  </a:txBody>
                  <a:tcPr marL="142189" marR="142189" marT="71095" marB="71095"/>
                </a:tc>
                <a:extLst>
                  <a:ext uri="{0D108BD9-81ED-4DB2-BD59-A6C34878D82A}">
                    <a16:rowId xmlns:a16="http://schemas.microsoft.com/office/drawing/2014/main" val="266721064"/>
                  </a:ext>
                </a:extLst>
              </a:tr>
            </a:tbl>
          </a:graphicData>
        </a:graphic>
      </p:graphicFrame>
      <p:sp>
        <p:nvSpPr>
          <p:cNvPr id="5" name="TextBox 4">
            <a:extLst>
              <a:ext uri="{FF2B5EF4-FFF2-40B4-BE49-F238E27FC236}">
                <a16:creationId xmlns:a16="http://schemas.microsoft.com/office/drawing/2014/main" id="{217F9183-CA27-E326-1E66-F9FFA017D3E5}"/>
              </a:ext>
            </a:extLst>
          </p:cNvPr>
          <p:cNvSpPr txBox="1"/>
          <p:nvPr/>
        </p:nvSpPr>
        <p:spPr>
          <a:xfrm>
            <a:off x="1097280" y="5925092"/>
            <a:ext cx="10058400" cy="369332"/>
          </a:xfrm>
          <a:prstGeom prst="rect">
            <a:avLst/>
          </a:prstGeom>
          <a:noFill/>
        </p:spPr>
        <p:txBody>
          <a:bodyPr wrap="square" rtlCol="0">
            <a:spAutoFit/>
          </a:bodyPr>
          <a:lstStyle/>
          <a:p>
            <a:r>
              <a:rPr lang="en-IN" dirty="0">
                <a:latin typeface="Book Antiqua"/>
              </a:rPr>
              <a:t>*</a:t>
            </a:r>
            <a:r>
              <a:rPr lang="en-IN" i="1" dirty="0">
                <a:latin typeface="Book Antiqua"/>
              </a:rPr>
              <a:t>Rupees in hundreds</a:t>
            </a:r>
          </a:p>
        </p:txBody>
      </p:sp>
    </p:spTree>
    <p:extLst>
      <p:ext uri="{BB962C8B-B14F-4D97-AF65-F5344CB8AC3E}">
        <p14:creationId xmlns:p14="http://schemas.microsoft.com/office/powerpoint/2010/main" val="28974686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CA540-9515-B776-0BAD-DD44CF134086}"/>
              </a:ext>
            </a:extLst>
          </p:cNvPr>
          <p:cNvSpPr>
            <a:spLocks noGrp="1"/>
          </p:cNvSpPr>
          <p:nvPr>
            <p:ph type="title"/>
          </p:nvPr>
        </p:nvSpPr>
        <p:spPr>
          <a:xfrm>
            <a:off x="1097280" y="1"/>
            <a:ext cx="10058400" cy="816428"/>
          </a:xfrm>
        </p:spPr>
        <p:txBody>
          <a:bodyPr/>
          <a:lstStyle/>
          <a:p>
            <a:r>
              <a:rPr lang="en-IN" dirty="0">
                <a:latin typeface="Book Antiqua"/>
              </a:rPr>
              <a:t>		</a:t>
            </a:r>
            <a:r>
              <a:rPr lang="en-IN" sz="3600" dirty="0">
                <a:latin typeface="Book Antiqua"/>
              </a:rPr>
              <a:t>List of Stakeholders / Creditors</a:t>
            </a:r>
          </a:p>
        </p:txBody>
      </p:sp>
      <p:graphicFrame>
        <p:nvGraphicFramePr>
          <p:cNvPr id="4" name="Content Placeholder 3">
            <a:extLst>
              <a:ext uri="{FF2B5EF4-FFF2-40B4-BE49-F238E27FC236}">
                <a16:creationId xmlns:a16="http://schemas.microsoft.com/office/drawing/2014/main" id="{DC0524BD-7865-468C-3D6B-24EB8F7EBF94}"/>
              </a:ext>
            </a:extLst>
          </p:cNvPr>
          <p:cNvGraphicFramePr>
            <a:graphicFrameLocks noGrp="1"/>
          </p:cNvGraphicFramePr>
          <p:nvPr>
            <p:ph idx="1"/>
            <p:extLst>
              <p:ext uri="{D42A27DB-BD31-4B8C-83A1-F6EECF244321}">
                <p14:modId xmlns:p14="http://schemas.microsoft.com/office/powerpoint/2010/main" val="2809641914"/>
              </p:ext>
            </p:extLst>
          </p:nvPr>
        </p:nvGraphicFramePr>
        <p:xfrm>
          <a:off x="533401" y="892629"/>
          <a:ext cx="11288486" cy="5938616"/>
        </p:xfrm>
        <a:graphic>
          <a:graphicData uri="http://schemas.openxmlformats.org/drawingml/2006/table">
            <a:tbl>
              <a:tblPr firstRow="1" bandRow="1">
                <a:tableStyleId>{5C22544A-7EE6-4342-B048-85BDC9FD1C3A}</a:tableStyleId>
              </a:tblPr>
              <a:tblGrid>
                <a:gridCol w="527394">
                  <a:extLst>
                    <a:ext uri="{9D8B030D-6E8A-4147-A177-3AD203B41FA5}">
                      <a16:colId xmlns:a16="http://schemas.microsoft.com/office/drawing/2014/main" val="2814874685"/>
                    </a:ext>
                  </a:extLst>
                </a:gridCol>
                <a:gridCol w="2343756">
                  <a:extLst>
                    <a:ext uri="{9D8B030D-6E8A-4147-A177-3AD203B41FA5}">
                      <a16:colId xmlns:a16="http://schemas.microsoft.com/office/drawing/2014/main" val="3245581704"/>
                    </a:ext>
                  </a:extLst>
                </a:gridCol>
                <a:gridCol w="2043569">
                  <a:extLst>
                    <a:ext uri="{9D8B030D-6E8A-4147-A177-3AD203B41FA5}">
                      <a16:colId xmlns:a16="http://schemas.microsoft.com/office/drawing/2014/main" val="184584336"/>
                    </a:ext>
                  </a:extLst>
                </a:gridCol>
                <a:gridCol w="2420395">
                  <a:extLst>
                    <a:ext uri="{9D8B030D-6E8A-4147-A177-3AD203B41FA5}">
                      <a16:colId xmlns:a16="http://schemas.microsoft.com/office/drawing/2014/main" val="3881265200"/>
                    </a:ext>
                  </a:extLst>
                </a:gridCol>
                <a:gridCol w="2434890">
                  <a:extLst>
                    <a:ext uri="{9D8B030D-6E8A-4147-A177-3AD203B41FA5}">
                      <a16:colId xmlns:a16="http://schemas.microsoft.com/office/drawing/2014/main" val="1030280841"/>
                    </a:ext>
                  </a:extLst>
                </a:gridCol>
                <a:gridCol w="1518482">
                  <a:extLst>
                    <a:ext uri="{9D8B030D-6E8A-4147-A177-3AD203B41FA5}">
                      <a16:colId xmlns:a16="http://schemas.microsoft.com/office/drawing/2014/main" val="3676390228"/>
                    </a:ext>
                  </a:extLst>
                </a:gridCol>
              </a:tblGrid>
              <a:tr h="1333620">
                <a:tc>
                  <a:txBody>
                    <a:bodyPr/>
                    <a:lstStyle/>
                    <a:p>
                      <a:pPr algn="ctr" fontAlgn="ctr">
                        <a:buNone/>
                      </a:pPr>
                      <a:r>
                        <a:rPr lang="en-IN" sz="1500" b="1" i="0" u="none" strike="noStrike" dirty="0">
                          <a:solidFill>
                            <a:srgbClr val="FFFFFF"/>
                          </a:solidFill>
                          <a:effectLst/>
                          <a:latin typeface="Book Antiqua" panose="02040602050305030304" pitchFamily="18" charset="0"/>
                        </a:rPr>
                        <a:t>Sr. No.</a:t>
                      </a:r>
                    </a:p>
                  </a:txBody>
                  <a:tcPr marL="6350" marR="6350" marT="6350" marB="0" anchor="ctr"/>
                </a:tc>
                <a:tc>
                  <a:txBody>
                    <a:bodyPr/>
                    <a:lstStyle/>
                    <a:p>
                      <a:pPr algn="ctr" fontAlgn="ctr">
                        <a:buNone/>
                      </a:pPr>
                      <a:r>
                        <a:rPr lang="en-IN" sz="1500" b="1" i="0" u="none" strike="noStrike" dirty="0">
                          <a:solidFill>
                            <a:srgbClr val="FFFFFF"/>
                          </a:solidFill>
                          <a:effectLst/>
                          <a:latin typeface="Book Antiqua" panose="02040602050305030304" pitchFamily="18" charset="0"/>
                        </a:rPr>
                        <a:t>Name of Creditor</a:t>
                      </a:r>
                    </a:p>
                  </a:txBody>
                  <a:tcPr marL="6350" marR="6350" marT="6350" marB="0" anchor="ctr"/>
                </a:tc>
                <a:tc>
                  <a:txBody>
                    <a:bodyPr/>
                    <a:lstStyle/>
                    <a:p>
                      <a:pPr algn="ctr" fontAlgn="ctr">
                        <a:buNone/>
                      </a:pPr>
                      <a:r>
                        <a:rPr lang="en-IN" sz="1500" b="1" i="0" u="none" strike="noStrike" dirty="0">
                          <a:solidFill>
                            <a:srgbClr val="FFFFFF"/>
                          </a:solidFill>
                          <a:effectLst/>
                          <a:latin typeface="Book Antiqua" panose="02040602050305030304" pitchFamily="18" charset="0"/>
                        </a:rPr>
                        <a:t>Nature of Claim</a:t>
                      </a:r>
                    </a:p>
                  </a:txBody>
                  <a:tcPr marL="6350" marR="6350" marT="6350" marB="0" anchor="ctr"/>
                </a:tc>
                <a:tc>
                  <a:txBody>
                    <a:bodyPr/>
                    <a:lstStyle/>
                    <a:p>
                      <a:pPr algn="ctr" fontAlgn="ctr">
                        <a:buNone/>
                      </a:pPr>
                      <a:r>
                        <a:rPr lang="en-IN" sz="1500" b="1" i="0" u="none" strike="noStrike">
                          <a:solidFill>
                            <a:srgbClr val="FFFFFF"/>
                          </a:solidFill>
                          <a:effectLst/>
                          <a:latin typeface="Book Antiqua" panose="02040602050305030304" pitchFamily="18" charset="0"/>
                        </a:rPr>
                        <a:t>Amount Claimed (₹)</a:t>
                      </a:r>
                    </a:p>
                  </a:txBody>
                  <a:tcPr marL="6350" marR="6350" marT="6350" marB="0" anchor="ctr"/>
                </a:tc>
                <a:tc>
                  <a:txBody>
                    <a:bodyPr/>
                    <a:lstStyle/>
                    <a:p>
                      <a:pPr algn="ctr" fontAlgn="ctr">
                        <a:buNone/>
                      </a:pPr>
                      <a:r>
                        <a:rPr lang="en-IN" sz="1500" b="1" i="0" u="none" strike="noStrike">
                          <a:solidFill>
                            <a:srgbClr val="FFFFFF"/>
                          </a:solidFill>
                          <a:effectLst/>
                          <a:latin typeface="Book Antiqua" panose="02040602050305030304" pitchFamily="18" charset="0"/>
                        </a:rPr>
                        <a:t>Amount of Claim Admitted (₹)</a:t>
                      </a:r>
                    </a:p>
                  </a:txBody>
                  <a:tcPr marL="6350" marR="6350" marT="6350" marB="0" anchor="ctr"/>
                </a:tc>
                <a:tc>
                  <a:txBody>
                    <a:bodyPr/>
                    <a:lstStyle/>
                    <a:p>
                      <a:pPr algn="ctr" fontAlgn="ctr">
                        <a:buNone/>
                      </a:pPr>
                      <a:r>
                        <a:rPr lang="en-IN" sz="1500" b="1" i="0" u="none" strike="noStrike">
                          <a:solidFill>
                            <a:srgbClr val="FFFFFF"/>
                          </a:solidFill>
                          <a:effectLst/>
                          <a:latin typeface="Book Antiqua" panose="02040602050305030304" pitchFamily="18" charset="0"/>
                        </a:rPr>
                        <a:t>Voting Share</a:t>
                      </a:r>
                    </a:p>
                  </a:txBody>
                  <a:tcPr marL="6350" marR="6350" marT="6350" marB="0" anchor="ctr"/>
                </a:tc>
                <a:extLst>
                  <a:ext uri="{0D108BD9-81ED-4DB2-BD59-A6C34878D82A}">
                    <a16:rowId xmlns:a16="http://schemas.microsoft.com/office/drawing/2014/main" val="4277972289"/>
                  </a:ext>
                </a:extLst>
              </a:tr>
              <a:tr h="456747">
                <a:tc>
                  <a:txBody>
                    <a:bodyPr/>
                    <a:lstStyle/>
                    <a:p>
                      <a:pPr algn="ctr" fontAlgn="ctr">
                        <a:buNone/>
                      </a:pPr>
                      <a:r>
                        <a:rPr lang="en-IN" sz="1500" b="0" i="0" u="none" strike="noStrike">
                          <a:solidFill>
                            <a:srgbClr val="000000"/>
                          </a:solidFill>
                          <a:effectLst/>
                          <a:latin typeface="Book Antiqua" panose="02040602050305030304" pitchFamily="18" charset="0"/>
                        </a:rPr>
                        <a:t>1</a:t>
                      </a:r>
                    </a:p>
                  </a:txBody>
                  <a:tcPr marL="6350" marR="6350" marT="6350" marB="0" anchor="ctr"/>
                </a:tc>
                <a:tc>
                  <a:txBody>
                    <a:bodyPr/>
                    <a:lstStyle/>
                    <a:p>
                      <a:pPr algn="ctr" fontAlgn="t">
                        <a:buNone/>
                      </a:pPr>
                      <a:r>
                        <a:rPr lang="en-IN" sz="1500" b="0" i="0" u="none" strike="noStrike" dirty="0">
                          <a:solidFill>
                            <a:srgbClr val="000000"/>
                          </a:solidFill>
                          <a:effectLst/>
                          <a:latin typeface="Book Antiqua" panose="02040602050305030304" pitchFamily="18" charset="0"/>
                        </a:rPr>
                        <a:t>Shriram Finance Limited</a:t>
                      </a:r>
                    </a:p>
                  </a:txBody>
                  <a:tcPr marL="6350" marR="6350" marT="6350" marB="0"/>
                </a:tc>
                <a:tc>
                  <a:txBody>
                    <a:bodyPr/>
                    <a:lstStyle/>
                    <a:p>
                      <a:pPr algn="ctr" fontAlgn="ctr">
                        <a:buNone/>
                      </a:pPr>
                      <a:r>
                        <a:rPr lang="en-IN" sz="1500" b="0" i="0" u="none" strike="noStrike" dirty="0">
                          <a:solidFill>
                            <a:srgbClr val="000000"/>
                          </a:solidFill>
                          <a:effectLst/>
                          <a:latin typeface="Book Antiqua" panose="02040602050305030304" pitchFamily="18" charset="0"/>
                        </a:rPr>
                        <a:t>Unsecured</a:t>
                      </a:r>
                    </a:p>
                  </a:txBody>
                  <a:tcPr marL="6350" marR="6350" marT="6350" marB="0" anchor="ctr"/>
                </a:tc>
                <a:tc>
                  <a:txBody>
                    <a:bodyPr/>
                    <a:lstStyle/>
                    <a:p>
                      <a:pPr algn="ctr" fontAlgn="ctr">
                        <a:buNone/>
                      </a:pPr>
                      <a:r>
                        <a:rPr lang="en-IN" sz="1500" b="0" i="0" u="none" strike="noStrike" dirty="0">
                          <a:solidFill>
                            <a:srgbClr val="000000"/>
                          </a:solidFill>
                          <a:effectLst/>
                          <a:latin typeface="Book Antiqua" panose="02040602050305030304" pitchFamily="18" charset="0"/>
                        </a:rPr>
                        <a:t>        20,65,400.00 </a:t>
                      </a:r>
                    </a:p>
                  </a:txBody>
                  <a:tcPr marL="6350" marR="6350" marT="6350" marB="0" anchor="ctr"/>
                </a:tc>
                <a:tc>
                  <a:txBody>
                    <a:bodyPr/>
                    <a:lstStyle/>
                    <a:p>
                      <a:pPr algn="ctr" fontAlgn="ctr">
                        <a:buNone/>
                      </a:pPr>
                      <a:r>
                        <a:rPr lang="en-IN" sz="1500" b="0" i="0" u="none" strike="noStrike" dirty="0">
                          <a:solidFill>
                            <a:srgbClr val="000000"/>
                          </a:solidFill>
                          <a:effectLst/>
                          <a:latin typeface="Book Antiqua" panose="02040602050305030304" pitchFamily="18" charset="0"/>
                        </a:rPr>
                        <a:t>       18,28,905.00 </a:t>
                      </a:r>
                    </a:p>
                  </a:txBody>
                  <a:tcPr marL="6350" marR="6350" marT="6350" marB="0" anchor="ctr"/>
                </a:tc>
                <a:tc>
                  <a:txBody>
                    <a:bodyPr/>
                    <a:lstStyle/>
                    <a:p>
                      <a:pPr algn="ctr" fontAlgn="ctr">
                        <a:buNone/>
                      </a:pPr>
                      <a:r>
                        <a:rPr lang="en-IN" sz="1500" b="0" i="0" u="none" strike="noStrike">
                          <a:solidFill>
                            <a:srgbClr val="000000"/>
                          </a:solidFill>
                          <a:effectLst/>
                          <a:latin typeface="Book Antiqua" panose="02040602050305030304" pitchFamily="18" charset="0"/>
                        </a:rPr>
                        <a:t>5.75%</a:t>
                      </a:r>
                    </a:p>
                  </a:txBody>
                  <a:tcPr marL="6350" marR="6350" marT="6350" marB="0" anchor="ctr"/>
                </a:tc>
                <a:extLst>
                  <a:ext uri="{0D108BD9-81ED-4DB2-BD59-A6C34878D82A}">
                    <a16:rowId xmlns:a16="http://schemas.microsoft.com/office/drawing/2014/main" val="136772083"/>
                  </a:ext>
                </a:extLst>
              </a:tr>
              <a:tr h="407768">
                <a:tc>
                  <a:txBody>
                    <a:bodyPr/>
                    <a:lstStyle/>
                    <a:p>
                      <a:pPr algn="ctr" fontAlgn="ctr">
                        <a:buNone/>
                      </a:pPr>
                      <a:r>
                        <a:rPr lang="en-IN" sz="1500" b="0" i="0" u="none" strike="noStrike">
                          <a:solidFill>
                            <a:srgbClr val="000000"/>
                          </a:solidFill>
                          <a:effectLst/>
                          <a:latin typeface="Book Antiqua" panose="02040602050305030304" pitchFamily="18" charset="0"/>
                        </a:rPr>
                        <a:t>2</a:t>
                      </a:r>
                    </a:p>
                  </a:txBody>
                  <a:tcPr marL="6350" marR="6350" marT="6350" marB="0" anchor="ctr"/>
                </a:tc>
                <a:tc>
                  <a:txBody>
                    <a:bodyPr/>
                    <a:lstStyle/>
                    <a:p>
                      <a:pPr algn="ctr" fontAlgn="t">
                        <a:buNone/>
                      </a:pPr>
                      <a:r>
                        <a:rPr lang="en-IN" sz="1500" b="0" i="0" u="none" strike="noStrike" dirty="0">
                          <a:solidFill>
                            <a:srgbClr val="000000"/>
                          </a:solidFill>
                          <a:effectLst/>
                          <a:latin typeface="Book Antiqua" panose="02040602050305030304" pitchFamily="18" charset="0"/>
                        </a:rPr>
                        <a:t>Tata Capital Limited</a:t>
                      </a:r>
                    </a:p>
                  </a:txBody>
                  <a:tcPr marL="6350" marR="6350" marT="6350" marB="0"/>
                </a:tc>
                <a:tc>
                  <a:txBody>
                    <a:bodyPr/>
                    <a:lstStyle/>
                    <a:p>
                      <a:pPr algn="ctr" fontAlgn="ctr">
                        <a:buNone/>
                      </a:pPr>
                      <a:r>
                        <a:rPr lang="en-IN" sz="1500" b="0" i="0" u="none" strike="noStrike">
                          <a:solidFill>
                            <a:srgbClr val="000000"/>
                          </a:solidFill>
                          <a:effectLst/>
                          <a:latin typeface="Book Antiqua" panose="02040602050305030304" pitchFamily="18" charset="0"/>
                        </a:rPr>
                        <a:t>Unsecured</a:t>
                      </a:r>
                    </a:p>
                  </a:txBody>
                  <a:tcPr marL="6350" marR="6350" marT="6350" marB="0" anchor="ctr"/>
                </a:tc>
                <a:tc>
                  <a:txBody>
                    <a:bodyPr/>
                    <a:lstStyle/>
                    <a:p>
                      <a:pPr algn="ctr" fontAlgn="ctr">
                        <a:buNone/>
                      </a:pPr>
                      <a:r>
                        <a:rPr lang="en-IN" sz="1500" b="0" i="0" u="none" strike="noStrike" dirty="0">
                          <a:solidFill>
                            <a:srgbClr val="000000"/>
                          </a:solidFill>
                          <a:effectLst/>
                          <a:latin typeface="Book Antiqua" panose="02040602050305030304" pitchFamily="18" charset="0"/>
                        </a:rPr>
                        <a:t>        28,83,439.00 </a:t>
                      </a:r>
                    </a:p>
                  </a:txBody>
                  <a:tcPr marL="6350" marR="6350" marT="6350" marB="0" anchor="ctr"/>
                </a:tc>
                <a:tc>
                  <a:txBody>
                    <a:bodyPr/>
                    <a:lstStyle/>
                    <a:p>
                      <a:pPr algn="ctr" fontAlgn="ctr">
                        <a:buNone/>
                      </a:pPr>
                      <a:r>
                        <a:rPr lang="en-IN" sz="1500" b="0" i="0" u="none" strike="noStrike" dirty="0">
                          <a:solidFill>
                            <a:srgbClr val="000000"/>
                          </a:solidFill>
                          <a:effectLst/>
                          <a:latin typeface="Book Antiqua" panose="02040602050305030304" pitchFamily="18" charset="0"/>
                        </a:rPr>
                        <a:t>       27,36,638.00 </a:t>
                      </a:r>
                    </a:p>
                  </a:txBody>
                  <a:tcPr marL="6350" marR="6350" marT="6350" marB="0" anchor="ctr"/>
                </a:tc>
                <a:tc>
                  <a:txBody>
                    <a:bodyPr/>
                    <a:lstStyle/>
                    <a:p>
                      <a:pPr algn="ctr" fontAlgn="ctr">
                        <a:buNone/>
                      </a:pPr>
                      <a:r>
                        <a:rPr lang="en-IN" sz="1500" b="0" i="0" u="none" strike="noStrike">
                          <a:solidFill>
                            <a:srgbClr val="000000"/>
                          </a:solidFill>
                          <a:effectLst/>
                          <a:latin typeface="Book Antiqua" panose="02040602050305030304" pitchFamily="18" charset="0"/>
                        </a:rPr>
                        <a:t>8.61%</a:t>
                      </a:r>
                    </a:p>
                  </a:txBody>
                  <a:tcPr marL="6350" marR="6350" marT="6350" marB="0" anchor="ctr"/>
                </a:tc>
                <a:extLst>
                  <a:ext uri="{0D108BD9-81ED-4DB2-BD59-A6C34878D82A}">
                    <a16:rowId xmlns:a16="http://schemas.microsoft.com/office/drawing/2014/main" val="20587295"/>
                  </a:ext>
                </a:extLst>
              </a:tr>
              <a:tr h="545850">
                <a:tc>
                  <a:txBody>
                    <a:bodyPr/>
                    <a:lstStyle/>
                    <a:p>
                      <a:pPr algn="ctr" fontAlgn="ctr">
                        <a:buNone/>
                      </a:pPr>
                      <a:r>
                        <a:rPr lang="en-IN" sz="1500" b="0" i="0" u="none" strike="noStrike">
                          <a:solidFill>
                            <a:srgbClr val="000000"/>
                          </a:solidFill>
                          <a:effectLst/>
                          <a:latin typeface="Book Antiqua" panose="02040602050305030304" pitchFamily="18" charset="0"/>
                        </a:rPr>
                        <a:t>3</a:t>
                      </a:r>
                    </a:p>
                  </a:txBody>
                  <a:tcPr marL="6350" marR="6350" marT="6350" marB="0" anchor="ctr"/>
                </a:tc>
                <a:tc>
                  <a:txBody>
                    <a:bodyPr/>
                    <a:lstStyle/>
                    <a:p>
                      <a:pPr algn="ctr" fontAlgn="t">
                        <a:buNone/>
                      </a:pPr>
                      <a:r>
                        <a:rPr lang="en-IN" sz="1500" b="0" i="0" u="none" strike="noStrike">
                          <a:solidFill>
                            <a:srgbClr val="000000"/>
                          </a:solidFill>
                          <a:effectLst/>
                          <a:latin typeface="Book Antiqua" panose="02040602050305030304" pitchFamily="18" charset="0"/>
                        </a:rPr>
                        <a:t>UE Life Sciences India Private Limited</a:t>
                      </a:r>
                    </a:p>
                  </a:txBody>
                  <a:tcPr marL="6350" marR="6350" marT="6350" marB="0"/>
                </a:tc>
                <a:tc>
                  <a:txBody>
                    <a:bodyPr/>
                    <a:lstStyle/>
                    <a:p>
                      <a:pPr algn="ctr" fontAlgn="ctr">
                        <a:buNone/>
                      </a:pPr>
                      <a:r>
                        <a:rPr lang="en-IN" sz="1500" b="0" i="0" u="none" strike="noStrike">
                          <a:solidFill>
                            <a:srgbClr val="000000"/>
                          </a:solidFill>
                          <a:effectLst/>
                          <a:latin typeface="Book Antiqua" panose="02040602050305030304" pitchFamily="18" charset="0"/>
                        </a:rPr>
                        <a:t>Unsecured</a:t>
                      </a:r>
                    </a:p>
                  </a:txBody>
                  <a:tcPr marL="6350" marR="6350" marT="6350" marB="0" anchor="ctr"/>
                </a:tc>
                <a:tc>
                  <a:txBody>
                    <a:bodyPr/>
                    <a:lstStyle/>
                    <a:p>
                      <a:pPr algn="ctr" fontAlgn="ctr">
                        <a:buNone/>
                      </a:pPr>
                      <a:r>
                        <a:rPr lang="en-IN" sz="1500" b="0" i="0" u="none" strike="noStrike" dirty="0">
                          <a:solidFill>
                            <a:srgbClr val="000000"/>
                          </a:solidFill>
                          <a:effectLst/>
                          <a:latin typeface="Book Antiqua" panose="02040602050305030304" pitchFamily="18" charset="0"/>
                        </a:rPr>
                        <a:t>     2,67,41,918.00 </a:t>
                      </a:r>
                    </a:p>
                  </a:txBody>
                  <a:tcPr marL="6350" marR="6350" marT="6350" marB="0" anchor="ctr"/>
                </a:tc>
                <a:tc>
                  <a:txBody>
                    <a:bodyPr/>
                    <a:lstStyle/>
                    <a:p>
                      <a:pPr algn="ctr" fontAlgn="ctr">
                        <a:buNone/>
                      </a:pPr>
                      <a:r>
                        <a:rPr lang="en-IN" sz="1500" b="0" i="0" u="none" strike="noStrike" dirty="0">
                          <a:solidFill>
                            <a:srgbClr val="000000"/>
                          </a:solidFill>
                          <a:effectLst/>
                          <a:latin typeface="Book Antiqua" panose="02040602050305030304" pitchFamily="18" charset="0"/>
                        </a:rPr>
                        <a:t>    2,67,41,918.00 </a:t>
                      </a:r>
                    </a:p>
                  </a:txBody>
                  <a:tcPr marL="6350" marR="6350" marT="6350" marB="0" anchor="ctr"/>
                </a:tc>
                <a:tc>
                  <a:txBody>
                    <a:bodyPr/>
                    <a:lstStyle/>
                    <a:p>
                      <a:pPr algn="ctr" fontAlgn="ctr">
                        <a:buNone/>
                      </a:pPr>
                      <a:r>
                        <a:rPr lang="en-IN" sz="1500" b="0" i="0" u="none" strike="noStrike">
                          <a:solidFill>
                            <a:srgbClr val="000000"/>
                          </a:solidFill>
                          <a:effectLst/>
                          <a:latin typeface="Book Antiqua" panose="02040602050305030304" pitchFamily="18" charset="0"/>
                        </a:rPr>
                        <a:t>84.14%</a:t>
                      </a:r>
                    </a:p>
                  </a:txBody>
                  <a:tcPr marL="6350" marR="6350" marT="6350" marB="0" anchor="ctr"/>
                </a:tc>
                <a:extLst>
                  <a:ext uri="{0D108BD9-81ED-4DB2-BD59-A6C34878D82A}">
                    <a16:rowId xmlns:a16="http://schemas.microsoft.com/office/drawing/2014/main" val="2256025316"/>
                  </a:ext>
                </a:extLst>
              </a:tr>
              <a:tr h="576157">
                <a:tc>
                  <a:txBody>
                    <a:bodyPr/>
                    <a:lstStyle/>
                    <a:p>
                      <a:pPr algn="ctr" fontAlgn="ctr">
                        <a:buNone/>
                      </a:pPr>
                      <a:r>
                        <a:rPr lang="en-IN" sz="1500" b="0" i="0" u="none" strike="noStrike">
                          <a:solidFill>
                            <a:srgbClr val="000000"/>
                          </a:solidFill>
                          <a:effectLst/>
                          <a:latin typeface="Book Antiqua" panose="02040602050305030304" pitchFamily="18" charset="0"/>
                        </a:rPr>
                        <a:t>4</a:t>
                      </a:r>
                    </a:p>
                  </a:txBody>
                  <a:tcPr marL="6350" marR="6350" marT="6350" marB="0" anchor="ctr"/>
                </a:tc>
                <a:tc>
                  <a:txBody>
                    <a:bodyPr/>
                    <a:lstStyle/>
                    <a:p>
                      <a:pPr algn="ctr" fontAlgn="t">
                        <a:buNone/>
                      </a:pPr>
                      <a:r>
                        <a:rPr lang="en-IN" sz="1500" b="0" i="0" u="none" strike="noStrike" dirty="0">
                          <a:solidFill>
                            <a:srgbClr val="000000"/>
                          </a:solidFill>
                          <a:effectLst/>
                          <a:latin typeface="Book Antiqua" panose="02040602050305030304" pitchFamily="18" charset="0"/>
                        </a:rPr>
                        <a:t>HDFC Bank Limited</a:t>
                      </a:r>
                    </a:p>
                  </a:txBody>
                  <a:tcPr marL="6350" marR="6350" marT="6350" marB="0"/>
                </a:tc>
                <a:tc>
                  <a:txBody>
                    <a:bodyPr/>
                    <a:lstStyle/>
                    <a:p>
                      <a:pPr algn="ctr" fontAlgn="ctr">
                        <a:buNone/>
                      </a:pPr>
                      <a:r>
                        <a:rPr lang="en-IN" sz="1500" b="0" i="0" u="none" strike="noStrike">
                          <a:solidFill>
                            <a:srgbClr val="000000"/>
                          </a:solidFill>
                          <a:effectLst/>
                          <a:latin typeface="Book Antiqua" panose="02040602050305030304" pitchFamily="18" charset="0"/>
                        </a:rPr>
                        <a:t>Unsecured</a:t>
                      </a:r>
                    </a:p>
                  </a:txBody>
                  <a:tcPr marL="6350" marR="6350" marT="6350" marB="0" anchor="ctr"/>
                </a:tc>
                <a:tc>
                  <a:txBody>
                    <a:bodyPr/>
                    <a:lstStyle/>
                    <a:p>
                      <a:pPr algn="ctr" fontAlgn="ctr">
                        <a:buNone/>
                      </a:pPr>
                      <a:r>
                        <a:rPr lang="en-IN" sz="1500" b="0" i="0" u="none" strike="noStrike" dirty="0">
                          <a:solidFill>
                            <a:srgbClr val="000000"/>
                          </a:solidFill>
                          <a:effectLst/>
                          <a:latin typeface="Book Antiqua" panose="02040602050305030304" pitchFamily="18" charset="0"/>
                        </a:rPr>
                        <a:t>        11,41,536.30 </a:t>
                      </a:r>
                    </a:p>
                  </a:txBody>
                  <a:tcPr marL="6350" marR="6350" marT="6350" marB="0" anchor="ctr"/>
                </a:tc>
                <a:tc>
                  <a:txBody>
                    <a:bodyPr/>
                    <a:lstStyle/>
                    <a:p>
                      <a:pPr algn="ctr" fontAlgn="ctr">
                        <a:buNone/>
                      </a:pPr>
                      <a:r>
                        <a:rPr lang="en-IN" sz="1500" b="0" i="0" u="none" strike="noStrike" dirty="0">
                          <a:solidFill>
                            <a:srgbClr val="000000"/>
                          </a:solidFill>
                          <a:effectLst/>
                          <a:latin typeface="Book Antiqua" panose="02040602050305030304" pitchFamily="18" charset="0"/>
                        </a:rPr>
                        <a:t>         4,77,062.68 </a:t>
                      </a:r>
                    </a:p>
                  </a:txBody>
                  <a:tcPr marL="6350" marR="6350" marT="6350" marB="0" anchor="ctr"/>
                </a:tc>
                <a:tc>
                  <a:txBody>
                    <a:bodyPr/>
                    <a:lstStyle/>
                    <a:p>
                      <a:pPr algn="ctr" fontAlgn="ctr">
                        <a:buNone/>
                      </a:pPr>
                      <a:r>
                        <a:rPr lang="en-IN" sz="1500" b="0" i="0" u="none" strike="noStrike">
                          <a:solidFill>
                            <a:srgbClr val="000000"/>
                          </a:solidFill>
                          <a:effectLst/>
                          <a:latin typeface="Book Antiqua" panose="02040602050305030304" pitchFamily="18" charset="0"/>
                        </a:rPr>
                        <a:t>1.50%</a:t>
                      </a:r>
                    </a:p>
                  </a:txBody>
                  <a:tcPr marL="6350" marR="6350" marT="6350" marB="0" anchor="ctr"/>
                </a:tc>
                <a:extLst>
                  <a:ext uri="{0D108BD9-81ED-4DB2-BD59-A6C34878D82A}">
                    <a16:rowId xmlns:a16="http://schemas.microsoft.com/office/drawing/2014/main" val="2814330802"/>
                  </a:ext>
                </a:extLst>
              </a:tr>
              <a:tr h="203162">
                <a:tc>
                  <a:txBody>
                    <a:bodyPr/>
                    <a:lstStyle/>
                    <a:p>
                      <a:pPr algn="ctr" fontAlgn="ctr">
                        <a:buNone/>
                      </a:pPr>
                      <a:r>
                        <a:rPr lang="en-IN" sz="1500" b="0" i="0" u="none" strike="noStrike">
                          <a:solidFill>
                            <a:srgbClr val="000000"/>
                          </a:solidFill>
                          <a:effectLst/>
                          <a:latin typeface="Book Antiqua" panose="02040602050305030304" pitchFamily="18" charset="0"/>
                        </a:rPr>
                        <a:t> </a:t>
                      </a:r>
                    </a:p>
                  </a:txBody>
                  <a:tcPr marL="6350" marR="6350" marT="6350" marB="0" anchor="ctr"/>
                </a:tc>
                <a:tc gridSpan="2">
                  <a:txBody>
                    <a:bodyPr/>
                    <a:lstStyle/>
                    <a:p>
                      <a:pPr algn="ctr" fontAlgn="ctr">
                        <a:buNone/>
                      </a:pPr>
                      <a:r>
                        <a:rPr lang="en-IN" sz="1500" b="1" i="0" u="none" strike="noStrike" dirty="0">
                          <a:solidFill>
                            <a:srgbClr val="000000"/>
                          </a:solidFill>
                          <a:effectLst/>
                          <a:highlight>
                            <a:srgbClr val="C0C0C0"/>
                          </a:highlight>
                          <a:latin typeface="Book Antiqua" panose="02040602050305030304" pitchFamily="18" charset="0"/>
                        </a:rPr>
                        <a:t>Total</a:t>
                      </a:r>
                    </a:p>
                  </a:txBody>
                  <a:tcPr marL="6350" marR="6350" marT="6350" marB="0" anchor="ctr"/>
                </a:tc>
                <a:tc hMerge="1">
                  <a:txBody>
                    <a:bodyPr/>
                    <a:lstStyle/>
                    <a:p>
                      <a:endParaRPr lang="en-IN"/>
                    </a:p>
                  </a:txBody>
                  <a:tcPr/>
                </a:tc>
                <a:tc>
                  <a:txBody>
                    <a:bodyPr/>
                    <a:lstStyle/>
                    <a:p>
                      <a:pPr algn="ctr" fontAlgn="ctr">
                        <a:buNone/>
                      </a:pPr>
                      <a:r>
                        <a:rPr lang="en-IN" sz="1500" b="1" i="0" u="none" strike="noStrike" dirty="0">
                          <a:solidFill>
                            <a:srgbClr val="000000"/>
                          </a:solidFill>
                          <a:effectLst/>
                          <a:highlight>
                            <a:srgbClr val="C0C0C0"/>
                          </a:highlight>
                          <a:latin typeface="Book Antiqua" panose="02040602050305030304" pitchFamily="18" charset="0"/>
                        </a:rPr>
                        <a:t>      3,28,32,293.30</a:t>
                      </a:r>
                    </a:p>
                  </a:txBody>
                  <a:tcPr marL="6350" marR="6350" marT="6350" marB="0" anchor="ctr"/>
                </a:tc>
                <a:tc>
                  <a:txBody>
                    <a:bodyPr/>
                    <a:lstStyle/>
                    <a:p>
                      <a:pPr algn="ctr" fontAlgn="ctr">
                        <a:buNone/>
                      </a:pPr>
                      <a:r>
                        <a:rPr lang="en-IN" sz="1500" b="1" i="0" u="none" strike="noStrike" dirty="0">
                          <a:solidFill>
                            <a:srgbClr val="000000"/>
                          </a:solidFill>
                          <a:effectLst/>
                          <a:highlight>
                            <a:srgbClr val="C0C0C0"/>
                          </a:highlight>
                          <a:latin typeface="Book Antiqua" panose="02040602050305030304" pitchFamily="18" charset="0"/>
                        </a:rPr>
                        <a:t>3,17,84,523.68</a:t>
                      </a:r>
                    </a:p>
                  </a:txBody>
                  <a:tcPr marL="6350" marR="6350" marT="6350" marB="0" anchor="ctr"/>
                </a:tc>
                <a:tc>
                  <a:txBody>
                    <a:bodyPr/>
                    <a:lstStyle/>
                    <a:p>
                      <a:pPr algn="ctr" fontAlgn="ctr">
                        <a:buNone/>
                      </a:pPr>
                      <a:r>
                        <a:rPr lang="en-IN" sz="1500" b="0" i="0" u="none" strike="noStrike" dirty="0">
                          <a:solidFill>
                            <a:srgbClr val="000000"/>
                          </a:solidFill>
                          <a:effectLst/>
                          <a:highlight>
                            <a:srgbClr val="C0C0C0"/>
                          </a:highlight>
                          <a:latin typeface="Book Antiqua" panose="02040602050305030304" pitchFamily="18" charset="0"/>
                        </a:rPr>
                        <a:t>100%</a:t>
                      </a:r>
                    </a:p>
                  </a:txBody>
                  <a:tcPr marL="6350" marR="6350" marT="6350" marB="0" anchor="ctr"/>
                </a:tc>
                <a:extLst>
                  <a:ext uri="{0D108BD9-81ED-4DB2-BD59-A6C34878D82A}">
                    <a16:rowId xmlns:a16="http://schemas.microsoft.com/office/drawing/2014/main" val="1266985319"/>
                  </a:ext>
                </a:extLst>
              </a:tr>
              <a:tr h="330958">
                <a:tc>
                  <a:txBody>
                    <a:bodyPr/>
                    <a:lstStyle/>
                    <a:p>
                      <a:pPr algn="ctr" fontAlgn="ctr">
                        <a:buNone/>
                      </a:pPr>
                      <a:r>
                        <a:rPr lang="en-IN" sz="1500" b="0" i="0" u="none" strike="noStrike" dirty="0">
                          <a:solidFill>
                            <a:srgbClr val="000000"/>
                          </a:solidFill>
                          <a:effectLst/>
                          <a:latin typeface="Book Antiqua" panose="02040602050305030304" pitchFamily="18" charset="0"/>
                        </a:rPr>
                        <a:t>5</a:t>
                      </a:r>
                    </a:p>
                  </a:txBody>
                  <a:tcPr marL="6350" marR="6350" marT="6350" marB="0" anchor="ctr"/>
                </a:tc>
                <a:tc>
                  <a:txBody>
                    <a:bodyPr/>
                    <a:lstStyle/>
                    <a:p>
                      <a:pPr algn="ctr" fontAlgn="ctr">
                        <a:buNone/>
                      </a:pPr>
                      <a:r>
                        <a:rPr lang="en-IN" sz="1500" b="0" i="0" u="none" strike="noStrike">
                          <a:solidFill>
                            <a:srgbClr val="000000"/>
                          </a:solidFill>
                          <a:effectLst/>
                          <a:latin typeface="Book Antiqua" panose="02040602050305030304" pitchFamily="18" charset="0"/>
                        </a:rPr>
                        <a:t>CGST &amp; Central Excise, Bhiwandi</a:t>
                      </a:r>
                    </a:p>
                  </a:txBody>
                  <a:tcPr marL="6350" marR="6350" marT="6350" marB="0" anchor="ctr"/>
                </a:tc>
                <a:tc>
                  <a:txBody>
                    <a:bodyPr/>
                    <a:lstStyle/>
                    <a:p>
                      <a:pPr algn="ctr" fontAlgn="ctr">
                        <a:buNone/>
                      </a:pPr>
                      <a:r>
                        <a:rPr lang="en-IN" sz="1500" b="0" i="0" u="none" strike="noStrike">
                          <a:solidFill>
                            <a:srgbClr val="000000"/>
                          </a:solidFill>
                          <a:effectLst/>
                          <a:latin typeface="Book Antiqua" panose="02040602050305030304" pitchFamily="18" charset="0"/>
                        </a:rPr>
                        <a:t>Operational - Government Dues</a:t>
                      </a:r>
                    </a:p>
                  </a:txBody>
                  <a:tcPr marL="6350" marR="6350" marT="6350" marB="0" anchor="ctr"/>
                </a:tc>
                <a:tc>
                  <a:txBody>
                    <a:bodyPr/>
                    <a:lstStyle/>
                    <a:p>
                      <a:pPr algn="ctr" fontAlgn="ctr">
                        <a:buNone/>
                      </a:pPr>
                      <a:r>
                        <a:rPr lang="en-IN" sz="1500" b="0" i="0" u="none" strike="noStrike" dirty="0">
                          <a:solidFill>
                            <a:srgbClr val="000000"/>
                          </a:solidFill>
                          <a:effectLst/>
                          <a:latin typeface="Book Antiqua" panose="02040602050305030304" pitchFamily="18" charset="0"/>
                        </a:rPr>
                        <a:t>2,71,25,589.00</a:t>
                      </a:r>
                    </a:p>
                  </a:txBody>
                  <a:tcPr marL="6350" marR="6350" marT="6350" marB="0" anchor="ctr"/>
                </a:tc>
                <a:tc>
                  <a:txBody>
                    <a:bodyPr/>
                    <a:lstStyle/>
                    <a:p>
                      <a:pPr algn="ctr" fontAlgn="ctr">
                        <a:buNone/>
                      </a:pPr>
                      <a:r>
                        <a:rPr lang="en-IN" sz="1500" b="0" i="0" u="none" strike="noStrike" dirty="0">
                          <a:solidFill>
                            <a:srgbClr val="000000"/>
                          </a:solidFill>
                          <a:effectLst/>
                          <a:latin typeface="Book Antiqua" panose="02040602050305030304" pitchFamily="18" charset="0"/>
                        </a:rPr>
                        <a:t>2,71,25,589.00</a:t>
                      </a:r>
                    </a:p>
                  </a:txBody>
                  <a:tcPr marL="6350" marR="6350" marT="6350" marB="0" anchor="ctr"/>
                </a:tc>
                <a:tc>
                  <a:txBody>
                    <a:bodyPr/>
                    <a:lstStyle/>
                    <a:p>
                      <a:pPr algn="ctr" fontAlgn="ctr">
                        <a:buNone/>
                      </a:pPr>
                      <a:r>
                        <a:rPr lang="en-IN" sz="1500" b="0" i="0" u="none" strike="noStrike" dirty="0">
                          <a:solidFill>
                            <a:srgbClr val="000000"/>
                          </a:solidFill>
                          <a:effectLst/>
                          <a:latin typeface="Book Antiqua" panose="02040602050305030304" pitchFamily="18" charset="0"/>
                        </a:rPr>
                        <a:t>N/A</a:t>
                      </a:r>
                    </a:p>
                  </a:txBody>
                  <a:tcPr marL="6350" marR="6350" marT="6350" marB="0" anchor="ctr"/>
                </a:tc>
                <a:extLst>
                  <a:ext uri="{0D108BD9-81ED-4DB2-BD59-A6C34878D82A}">
                    <a16:rowId xmlns:a16="http://schemas.microsoft.com/office/drawing/2014/main" val="1737125632"/>
                  </a:ext>
                </a:extLst>
              </a:tr>
              <a:tr h="345164">
                <a:tc>
                  <a:txBody>
                    <a:bodyPr/>
                    <a:lstStyle/>
                    <a:p>
                      <a:pPr algn="ctr" fontAlgn="ctr">
                        <a:buNone/>
                      </a:pPr>
                      <a:r>
                        <a:rPr lang="en-IN" sz="1500" b="0" i="0" u="none" strike="noStrike">
                          <a:solidFill>
                            <a:srgbClr val="000000"/>
                          </a:solidFill>
                          <a:effectLst/>
                          <a:latin typeface="Book Antiqua" panose="02040602050305030304" pitchFamily="18" charset="0"/>
                        </a:rPr>
                        <a:t>6</a:t>
                      </a:r>
                    </a:p>
                  </a:txBody>
                  <a:tcPr marL="6350" marR="6350" marT="6350" marB="0" anchor="ctr"/>
                </a:tc>
                <a:tc>
                  <a:txBody>
                    <a:bodyPr/>
                    <a:lstStyle/>
                    <a:p>
                      <a:pPr algn="ctr" fontAlgn="ctr">
                        <a:buNone/>
                      </a:pPr>
                      <a:r>
                        <a:rPr lang="en-IN" sz="1500" b="0" i="0" u="none" strike="noStrike" dirty="0">
                          <a:solidFill>
                            <a:srgbClr val="000000"/>
                          </a:solidFill>
                          <a:effectLst/>
                          <a:latin typeface="Book Antiqua" panose="02040602050305030304" pitchFamily="18" charset="0"/>
                        </a:rPr>
                        <a:t>Commissioner Of Income Tax, Circle - 1, Thane</a:t>
                      </a:r>
                    </a:p>
                  </a:txBody>
                  <a:tcPr marL="6350" marR="6350" marT="6350" marB="0" anchor="ctr"/>
                </a:tc>
                <a:tc>
                  <a:txBody>
                    <a:bodyPr/>
                    <a:lstStyle/>
                    <a:p>
                      <a:pPr algn="ctr" fontAlgn="ctr">
                        <a:buNone/>
                      </a:pPr>
                      <a:r>
                        <a:rPr lang="en-IN" sz="1500" b="0" i="0" u="none" strike="noStrike" dirty="0">
                          <a:solidFill>
                            <a:srgbClr val="000000"/>
                          </a:solidFill>
                          <a:effectLst/>
                          <a:latin typeface="Book Antiqua" panose="02040602050305030304" pitchFamily="18" charset="0"/>
                        </a:rPr>
                        <a:t>Operational - Government Dues</a:t>
                      </a:r>
                    </a:p>
                  </a:txBody>
                  <a:tcPr marL="6350" marR="6350" marT="6350" marB="0" anchor="ctr"/>
                </a:tc>
                <a:tc>
                  <a:txBody>
                    <a:bodyPr/>
                    <a:lstStyle/>
                    <a:p>
                      <a:pPr algn="ctr" fontAlgn="ctr">
                        <a:buNone/>
                      </a:pPr>
                      <a:r>
                        <a:rPr lang="en-IN" sz="1500" b="0" i="0" u="none" strike="noStrike" dirty="0">
                          <a:solidFill>
                            <a:srgbClr val="000000"/>
                          </a:solidFill>
                          <a:effectLst/>
                          <a:latin typeface="Book Antiqua" panose="02040602050305030304" pitchFamily="18" charset="0"/>
                        </a:rPr>
                        <a:t>4,13,560.00</a:t>
                      </a:r>
                    </a:p>
                  </a:txBody>
                  <a:tcPr marL="6350" marR="6350" marT="6350" marB="0" anchor="ctr"/>
                </a:tc>
                <a:tc>
                  <a:txBody>
                    <a:bodyPr/>
                    <a:lstStyle/>
                    <a:p>
                      <a:pPr algn="ctr" fontAlgn="ctr">
                        <a:buNone/>
                      </a:pPr>
                      <a:r>
                        <a:rPr lang="en-IN" sz="1500" b="0" i="0" u="none" strike="noStrike" dirty="0">
                          <a:solidFill>
                            <a:srgbClr val="000000"/>
                          </a:solidFill>
                          <a:effectLst/>
                          <a:latin typeface="Book Antiqua" panose="02040602050305030304" pitchFamily="18" charset="0"/>
                        </a:rPr>
                        <a:t>3,47,530.00</a:t>
                      </a:r>
                    </a:p>
                  </a:txBody>
                  <a:tcPr marL="6350" marR="6350" marT="6350" marB="0" anchor="ctr"/>
                </a:tc>
                <a:tc>
                  <a:txBody>
                    <a:bodyPr/>
                    <a:lstStyle/>
                    <a:p>
                      <a:pPr algn="ctr" fontAlgn="ctr">
                        <a:buNone/>
                      </a:pPr>
                      <a:r>
                        <a:rPr lang="en-IN" sz="1500" b="0" i="0" u="none" strike="noStrike">
                          <a:solidFill>
                            <a:srgbClr val="000000"/>
                          </a:solidFill>
                          <a:effectLst/>
                          <a:latin typeface="Book Antiqua" panose="02040602050305030304" pitchFamily="18" charset="0"/>
                        </a:rPr>
                        <a:t>N/A</a:t>
                      </a:r>
                    </a:p>
                  </a:txBody>
                  <a:tcPr marL="6350" marR="6350" marT="6350" marB="0" anchor="ctr"/>
                </a:tc>
                <a:extLst>
                  <a:ext uri="{0D108BD9-81ED-4DB2-BD59-A6C34878D82A}">
                    <a16:rowId xmlns:a16="http://schemas.microsoft.com/office/drawing/2014/main" val="1517421314"/>
                  </a:ext>
                </a:extLst>
              </a:tr>
              <a:tr h="330958">
                <a:tc>
                  <a:txBody>
                    <a:bodyPr/>
                    <a:lstStyle/>
                    <a:p>
                      <a:pPr algn="ctr" fontAlgn="ctr">
                        <a:buNone/>
                      </a:pPr>
                      <a:r>
                        <a:rPr lang="en-IN" sz="1500" b="0" i="0" u="none" strike="noStrike">
                          <a:solidFill>
                            <a:srgbClr val="000000"/>
                          </a:solidFill>
                          <a:effectLst/>
                          <a:latin typeface="Book Antiqua" panose="02040602050305030304" pitchFamily="18" charset="0"/>
                        </a:rPr>
                        <a:t>7</a:t>
                      </a:r>
                    </a:p>
                  </a:txBody>
                  <a:tcPr marL="6350" marR="6350" marT="6350" marB="0" anchor="ctr"/>
                </a:tc>
                <a:tc>
                  <a:txBody>
                    <a:bodyPr/>
                    <a:lstStyle/>
                    <a:p>
                      <a:pPr algn="ctr" fontAlgn="ctr">
                        <a:buNone/>
                      </a:pPr>
                      <a:r>
                        <a:rPr lang="en-IN" sz="1500" b="0" i="0" u="none" strike="noStrike" dirty="0">
                          <a:solidFill>
                            <a:srgbClr val="000000"/>
                          </a:solidFill>
                          <a:effectLst/>
                          <a:latin typeface="Book Antiqua" panose="02040602050305030304" pitchFamily="18" charset="0"/>
                        </a:rPr>
                        <a:t>Boston Ivy Healthcare Solutions </a:t>
                      </a:r>
                      <a:r>
                        <a:rPr lang="en-IN" sz="1500" b="0" i="0" u="none" strike="noStrike" dirty="0" err="1">
                          <a:solidFill>
                            <a:srgbClr val="000000"/>
                          </a:solidFill>
                          <a:effectLst/>
                          <a:latin typeface="Book Antiqua" panose="02040602050305030304" pitchFamily="18" charset="0"/>
                        </a:rPr>
                        <a:t>Pvt.</a:t>
                      </a:r>
                      <a:r>
                        <a:rPr lang="en-IN" sz="1500" b="0" i="0" u="none" strike="noStrike" dirty="0">
                          <a:solidFill>
                            <a:srgbClr val="000000"/>
                          </a:solidFill>
                          <a:effectLst/>
                          <a:latin typeface="Book Antiqua" panose="02040602050305030304" pitchFamily="18" charset="0"/>
                        </a:rPr>
                        <a:t> Ltd.</a:t>
                      </a:r>
                    </a:p>
                  </a:txBody>
                  <a:tcPr marL="6350" marR="6350" marT="6350" marB="0" anchor="ctr"/>
                </a:tc>
                <a:tc>
                  <a:txBody>
                    <a:bodyPr/>
                    <a:lstStyle/>
                    <a:p>
                      <a:pPr algn="ctr" fontAlgn="ctr">
                        <a:buNone/>
                      </a:pPr>
                      <a:r>
                        <a:rPr lang="en-IN" sz="1500" b="0" i="0" u="none" strike="noStrike">
                          <a:solidFill>
                            <a:srgbClr val="000000"/>
                          </a:solidFill>
                          <a:effectLst/>
                          <a:latin typeface="Book Antiqua" panose="02040602050305030304" pitchFamily="18" charset="0"/>
                        </a:rPr>
                        <a:t>Operational - Other</a:t>
                      </a:r>
                    </a:p>
                  </a:txBody>
                  <a:tcPr marL="6350" marR="6350" marT="6350" marB="0" anchor="ctr"/>
                </a:tc>
                <a:tc>
                  <a:txBody>
                    <a:bodyPr/>
                    <a:lstStyle/>
                    <a:p>
                      <a:pPr algn="ctr" fontAlgn="ctr">
                        <a:buNone/>
                      </a:pPr>
                      <a:r>
                        <a:rPr lang="en-IN" sz="1500" b="0" i="0" u="none" strike="noStrike" dirty="0">
                          <a:solidFill>
                            <a:srgbClr val="000000"/>
                          </a:solidFill>
                          <a:effectLst/>
                          <a:latin typeface="Book Antiqua" panose="02040602050305030304" pitchFamily="18" charset="0"/>
                        </a:rPr>
                        <a:t>10,92,53,120.00</a:t>
                      </a:r>
                    </a:p>
                  </a:txBody>
                  <a:tcPr marL="6350" marR="6350" marT="6350" marB="0" anchor="ctr"/>
                </a:tc>
                <a:tc>
                  <a:txBody>
                    <a:bodyPr/>
                    <a:lstStyle/>
                    <a:p>
                      <a:pPr algn="ctr" fontAlgn="ctr">
                        <a:buNone/>
                      </a:pPr>
                      <a:r>
                        <a:rPr lang="en-IN" sz="1500" b="0" i="0" u="none" strike="noStrike" dirty="0">
                          <a:solidFill>
                            <a:srgbClr val="000000"/>
                          </a:solidFill>
                          <a:effectLst/>
                          <a:latin typeface="Book Antiqua" panose="02040602050305030304" pitchFamily="18" charset="0"/>
                        </a:rPr>
                        <a:t>10,63,62,320.00</a:t>
                      </a:r>
                    </a:p>
                  </a:txBody>
                  <a:tcPr marL="6350" marR="6350" marT="6350" marB="0" anchor="ctr"/>
                </a:tc>
                <a:tc>
                  <a:txBody>
                    <a:bodyPr/>
                    <a:lstStyle/>
                    <a:p>
                      <a:pPr algn="ctr" fontAlgn="ctr">
                        <a:buNone/>
                      </a:pPr>
                      <a:r>
                        <a:rPr lang="en-IN" sz="1500" b="0" i="0" u="none" strike="noStrike">
                          <a:solidFill>
                            <a:srgbClr val="000000"/>
                          </a:solidFill>
                          <a:effectLst/>
                          <a:latin typeface="Book Antiqua" panose="02040602050305030304" pitchFamily="18" charset="0"/>
                        </a:rPr>
                        <a:t>N/A</a:t>
                      </a:r>
                    </a:p>
                  </a:txBody>
                  <a:tcPr marL="6350" marR="6350" marT="6350" marB="0" anchor="ctr"/>
                </a:tc>
                <a:extLst>
                  <a:ext uri="{0D108BD9-81ED-4DB2-BD59-A6C34878D82A}">
                    <a16:rowId xmlns:a16="http://schemas.microsoft.com/office/drawing/2014/main" val="2454357961"/>
                  </a:ext>
                </a:extLst>
              </a:tr>
              <a:tr h="330958">
                <a:tc gridSpan="3">
                  <a:txBody>
                    <a:bodyPr/>
                    <a:lstStyle/>
                    <a:p>
                      <a:pPr algn="ctr" fontAlgn="ctr">
                        <a:buNone/>
                      </a:pPr>
                      <a:r>
                        <a:rPr lang="en-IN" sz="1500" b="1" i="0" u="none" strike="noStrike" dirty="0">
                          <a:solidFill>
                            <a:srgbClr val="000000"/>
                          </a:solidFill>
                          <a:effectLst/>
                          <a:latin typeface="Book Antiqua" panose="02040602050305030304" pitchFamily="18" charset="0"/>
                        </a:rPr>
                        <a:t>Total Financial Creditors</a:t>
                      </a:r>
                    </a:p>
                  </a:txBody>
                  <a:tcPr marL="6350" marR="6350" marT="6350" marB="0" anchor="ctr"/>
                </a:tc>
                <a:tc hMerge="1">
                  <a:txBody>
                    <a:bodyPr/>
                    <a:lstStyle/>
                    <a:p>
                      <a:endParaRPr lang="en-IN"/>
                    </a:p>
                  </a:txBody>
                  <a:tcPr/>
                </a:tc>
                <a:tc hMerge="1">
                  <a:txBody>
                    <a:bodyPr/>
                    <a:lstStyle/>
                    <a:p>
                      <a:endParaRPr lang="en-IN"/>
                    </a:p>
                  </a:txBody>
                  <a:tcPr/>
                </a:tc>
                <a:tc>
                  <a:txBody>
                    <a:bodyPr/>
                    <a:lstStyle/>
                    <a:p>
                      <a:pPr algn="ctr" fontAlgn="ctr">
                        <a:buNone/>
                      </a:pPr>
                      <a:r>
                        <a:rPr lang="en-IN" sz="1500" b="1" i="0" u="none" strike="noStrike" dirty="0">
                          <a:solidFill>
                            <a:srgbClr val="000000"/>
                          </a:solidFill>
                          <a:effectLst/>
                          <a:latin typeface="Book Antiqua" panose="02040602050305030304" pitchFamily="18" charset="0"/>
                        </a:rPr>
                        <a:t>3,28,32,293.30</a:t>
                      </a:r>
                    </a:p>
                  </a:txBody>
                  <a:tcPr marL="6350" marR="6350" marT="6350" marB="0" anchor="ctr"/>
                </a:tc>
                <a:tc>
                  <a:txBody>
                    <a:bodyPr/>
                    <a:lstStyle/>
                    <a:p>
                      <a:pPr algn="ctr" fontAlgn="ctr">
                        <a:buNone/>
                      </a:pPr>
                      <a:r>
                        <a:rPr lang="en-IN" sz="1500" b="1" i="0" u="none" strike="noStrike" dirty="0">
                          <a:solidFill>
                            <a:srgbClr val="000000"/>
                          </a:solidFill>
                          <a:effectLst/>
                          <a:latin typeface="Book Antiqua" panose="02040602050305030304" pitchFamily="18" charset="0"/>
                        </a:rPr>
                        <a:t>3,17,84,523.68</a:t>
                      </a:r>
                    </a:p>
                  </a:txBody>
                  <a:tcPr marL="6350" marR="6350" marT="6350" marB="0" anchor="ctr"/>
                </a:tc>
                <a:tc>
                  <a:txBody>
                    <a:bodyPr/>
                    <a:lstStyle/>
                    <a:p>
                      <a:pPr algn="ctr" fontAlgn="ctr">
                        <a:buNone/>
                      </a:pPr>
                      <a:r>
                        <a:rPr lang="en-IN" sz="1500" b="1" i="0" u="none" strike="noStrike">
                          <a:solidFill>
                            <a:srgbClr val="000000"/>
                          </a:solidFill>
                          <a:effectLst/>
                          <a:latin typeface="Book Antiqua" panose="02040602050305030304" pitchFamily="18" charset="0"/>
                        </a:rPr>
                        <a:t> </a:t>
                      </a:r>
                    </a:p>
                  </a:txBody>
                  <a:tcPr marL="6350" marR="6350" marT="6350" marB="0" anchor="ctr"/>
                </a:tc>
                <a:extLst>
                  <a:ext uri="{0D108BD9-81ED-4DB2-BD59-A6C34878D82A}">
                    <a16:rowId xmlns:a16="http://schemas.microsoft.com/office/drawing/2014/main" val="852570683"/>
                  </a:ext>
                </a:extLst>
              </a:tr>
              <a:tr h="330958">
                <a:tc gridSpan="3">
                  <a:txBody>
                    <a:bodyPr/>
                    <a:lstStyle/>
                    <a:p>
                      <a:pPr algn="ctr" fontAlgn="ctr">
                        <a:buNone/>
                      </a:pPr>
                      <a:r>
                        <a:rPr lang="en-IN" sz="1500" b="1" i="0" u="none" strike="noStrike">
                          <a:solidFill>
                            <a:srgbClr val="000000"/>
                          </a:solidFill>
                          <a:effectLst/>
                          <a:latin typeface="Book Antiqua" panose="02040602050305030304" pitchFamily="18" charset="0"/>
                        </a:rPr>
                        <a:t>Total Operational Creditors – Government Dues</a:t>
                      </a:r>
                    </a:p>
                  </a:txBody>
                  <a:tcPr marL="6350" marR="6350" marT="6350" marB="0" anchor="ctr"/>
                </a:tc>
                <a:tc hMerge="1">
                  <a:txBody>
                    <a:bodyPr/>
                    <a:lstStyle/>
                    <a:p>
                      <a:endParaRPr lang="en-IN"/>
                    </a:p>
                  </a:txBody>
                  <a:tcPr/>
                </a:tc>
                <a:tc hMerge="1">
                  <a:txBody>
                    <a:bodyPr/>
                    <a:lstStyle/>
                    <a:p>
                      <a:endParaRPr lang="en-IN"/>
                    </a:p>
                  </a:txBody>
                  <a:tcPr/>
                </a:tc>
                <a:tc>
                  <a:txBody>
                    <a:bodyPr/>
                    <a:lstStyle/>
                    <a:p>
                      <a:pPr algn="ctr" fontAlgn="ctr">
                        <a:buNone/>
                      </a:pPr>
                      <a:r>
                        <a:rPr lang="en-IN" sz="1500" b="1" i="0" u="none" strike="noStrike" dirty="0">
                          <a:solidFill>
                            <a:srgbClr val="000000"/>
                          </a:solidFill>
                          <a:effectLst/>
                          <a:latin typeface="Book Antiqua" panose="02040602050305030304" pitchFamily="18" charset="0"/>
                        </a:rPr>
                        <a:t>13,67,92,269.00</a:t>
                      </a:r>
                    </a:p>
                  </a:txBody>
                  <a:tcPr marL="6350" marR="6350" marT="6350" marB="0" anchor="ctr"/>
                </a:tc>
                <a:tc>
                  <a:txBody>
                    <a:bodyPr/>
                    <a:lstStyle/>
                    <a:p>
                      <a:pPr algn="ctr" fontAlgn="ctr">
                        <a:buNone/>
                      </a:pPr>
                      <a:r>
                        <a:rPr lang="en-IN" sz="1500" b="1" i="0" u="none" strike="noStrike" dirty="0">
                          <a:solidFill>
                            <a:srgbClr val="000000"/>
                          </a:solidFill>
                          <a:effectLst/>
                          <a:latin typeface="Book Antiqua" panose="02040602050305030304" pitchFamily="18" charset="0"/>
                        </a:rPr>
                        <a:t>13,38,35,439.00</a:t>
                      </a:r>
                    </a:p>
                  </a:txBody>
                  <a:tcPr marL="6350" marR="6350" marT="6350" marB="0" anchor="ctr"/>
                </a:tc>
                <a:tc>
                  <a:txBody>
                    <a:bodyPr/>
                    <a:lstStyle/>
                    <a:p>
                      <a:pPr algn="ctr" fontAlgn="ctr">
                        <a:buNone/>
                      </a:pPr>
                      <a:r>
                        <a:rPr lang="en-IN" sz="1500" b="1" i="0" u="none" strike="noStrike" dirty="0">
                          <a:solidFill>
                            <a:srgbClr val="000000"/>
                          </a:solidFill>
                          <a:effectLst/>
                          <a:latin typeface="Book Antiqua" panose="02040602050305030304" pitchFamily="18" charset="0"/>
                        </a:rPr>
                        <a:t> </a:t>
                      </a:r>
                    </a:p>
                  </a:txBody>
                  <a:tcPr marL="6350" marR="6350" marT="6350" marB="0" anchor="ctr"/>
                </a:tc>
                <a:extLst>
                  <a:ext uri="{0D108BD9-81ED-4DB2-BD59-A6C34878D82A}">
                    <a16:rowId xmlns:a16="http://schemas.microsoft.com/office/drawing/2014/main" val="4189268233"/>
                  </a:ext>
                </a:extLst>
              </a:tr>
              <a:tr h="330958">
                <a:tc gridSpan="3">
                  <a:txBody>
                    <a:bodyPr/>
                    <a:lstStyle/>
                    <a:p>
                      <a:pPr algn="ctr" fontAlgn="ctr">
                        <a:buNone/>
                      </a:pPr>
                      <a:r>
                        <a:rPr lang="en-IN" sz="1500" b="1" i="0" u="none" strike="noStrike" dirty="0">
                          <a:solidFill>
                            <a:srgbClr val="000000"/>
                          </a:solidFill>
                          <a:effectLst/>
                          <a:highlight>
                            <a:srgbClr val="C0C0C0"/>
                          </a:highlight>
                          <a:latin typeface="Book Antiqua" panose="02040602050305030304" pitchFamily="18" charset="0"/>
                        </a:rPr>
                        <a:t>Total Claims</a:t>
                      </a:r>
                    </a:p>
                  </a:txBody>
                  <a:tcPr marL="6350" marR="6350" marT="6350" marB="0" anchor="ctr"/>
                </a:tc>
                <a:tc hMerge="1">
                  <a:txBody>
                    <a:bodyPr/>
                    <a:lstStyle/>
                    <a:p>
                      <a:endParaRPr lang="en-IN"/>
                    </a:p>
                  </a:txBody>
                  <a:tcPr/>
                </a:tc>
                <a:tc hMerge="1">
                  <a:txBody>
                    <a:bodyPr/>
                    <a:lstStyle/>
                    <a:p>
                      <a:endParaRPr lang="en-IN"/>
                    </a:p>
                  </a:txBody>
                  <a:tcPr/>
                </a:tc>
                <a:tc>
                  <a:txBody>
                    <a:bodyPr/>
                    <a:lstStyle/>
                    <a:p>
                      <a:pPr algn="ctr" fontAlgn="ctr">
                        <a:buNone/>
                      </a:pPr>
                      <a:r>
                        <a:rPr lang="en-IN" sz="1500" b="1" i="0" u="none" strike="noStrike" dirty="0">
                          <a:solidFill>
                            <a:srgbClr val="000000"/>
                          </a:solidFill>
                          <a:effectLst/>
                          <a:highlight>
                            <a:srgbClr val="C0C0C0"/>
                          </a:highlight>
                          <a:latin typeface="Book Antiqua" panose="02040602050305030304" pitchFamily="18" charset="0"/>
                        </a:rPr>
                        <a:t>16,96,24,562.30</a:t>
                      </a:r>
                    </a:p>
                  </a:txBody>
                  <a:tcPr marL="6350" marR="6350" marT="6350" marB="0" anchor="ctr"/>
                </a:tc>
                <a:tc>
                  <a:txBody>
                    <a:bodyPr/>
                    <a:lstStyle/>
                    <a:p>
                      <a:pPr algn="ctr" fontAlgn="ctr">
                        <a:buNone/>
                      </a:pPr>
                      <a:r>
                        <a:rPr lang="en-IN" sz="1500" b="1" i="0" u="none" strike="noStrike" dirty="0">
                          <a:solidFill>
                            <a:srgbClr val="000000"/>
                          </a:solidFill>
                          <a:effectLst/>
                          <a:highlight>
                            <a:srgbClr val="C0C0C0"/>
                          </a:highlight>
                          <a:latin typeface="Book Antiqua" panose="02040602050305030304" pitchFamily="18" charset="0"/>
                        </a:rPr>
                        <a:t>16,56,19,962.68</a:t>
                      </a:r>
                    </a:p>
                  </a:txBody>
                  <a:tcPr marL="6350" marR="6350" marT="6350" marB="0" anchor="ctr"/>
                </a:tc>
                <a:tc>
                  <a:txBody>
                    <a:bodyPr/>
                    <a:lstStyle/>
                    <a:p>
                      <a:pPr algn="ctr" fontAlgn="ctr">
                        <a:buNone/>
                      </a:pPr>
                      <a:r>
                        <a:rPr lang="en-IN" sz="1500" b="1" i="0" u="none" strike="noStrike" dirty="0">
                          <a:solidFill>
                            <a:srgbClr val="000000"/>
                          </a:solidFill>
                          <a:effectLst/>
                          <a:highlight>
                            <a:srgbClr val="C0C0C0"/>
                          </a:highlight>
                          <a:latin typeface="Book Antiqua" panose="02040602050305030304" pitchFamily="18" charset="0"/>
                        </a:rPr>
                        <a:t> </a:t>
                      </a:r>
                    </a:p>
                  </a:txBody>
                  <a:tcPr marL="6350" marR="6350" marT="6350" marB="0" anchor="ctr"/>
                </a:tc>
                <a:extLst>
                  <a:ext uri="{0D108BD9-81ED-4DB2-BD59-A6C34878D82A}">
                    <a16:rowId xmlns:a16="http://schemas.microsoft.com/office/drawing/2014/main" val="3321285049"/>
                  </a:ext>
                </a:extLst>
              </a:tr>
            </a:tbl>
          </a:graphicData>
        </a:graphic>
      </p:graphicFrame>
    </p:spTree>
    <p:extLst>
      <p:ext uri="{BB962C8B-B14F-4D97-AF65-F5344CB8AC3E}">
        <p14:creationId xmlns:p14="http://schemas.microsoft.com/office/powerpoint/2010/main" val="26227148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DF932D4-618C-0626-C8F9-5FB2D9D466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A5998D-F397-40AC-8E58-7E2E65DE9C0E}"/>
              </a:ext>
            </a:extLst>
          </p:cNvPr>
          <p:cNvSpPr>
            <a:spLocks noGrp="1"/>
          </p:cNvSpPr>
          <p:nvPr>
            <p:ph type="title"/>
          </p:nvPr>
        </p:nvSpPr>
        <p:spPr>
          <a:xfrm>
            <a:off x="1097280" y="1"/>
            <a:ext cx="10058400" cy="816428"/>
          </a:xfrm>
        </p:spPr>
        <p:txBody>
          <a:bodyPr/>
          <a:lstStyle/>
          <a:p>
            <a:r>
              <a:rPr lang="en-IN" dirty="0">
                <a:latin typeface="Book Antiqua"/>
              </a:rPr>
              <a:t>		</a:t>
            </a:r>
          </a:p>
        </p:txBody>
      </p:sp>
      <p:sp>
        <p:nvSpPr>
          <p:cNvPr id="5" name="TextBox 4">
            <a:extLst>
              <a:ext uri="{FF2B5EF4-FFF2-40B4-BE49-F238E27FC236}">
                <a16:creationId xmlns:a16="http://schemas.microsoft.com/office/drawing/2014/main" id="{27149771-8F76-6E04-7148-E0C2021A08DE}"/>
              </a:ext>
            </a:extLst>
          </p:cNvPr>
          <p:cNvSpPr txBox="1"/>
          <p:nvPr/>
        </p:nvSpPr>
        <p:spPr>
          <a:xfrm>
            <a:off x="261257" y="2318658"/>
            <a:ext cx="11647714" cy="3416320"/>
          </a:xfrm>
          <a:prstGeom prst="rect">
            <a:avLst/>
          </a:prstGeom>
          <a:noFill/>
        </p:spPr>
        <p:txBody>
          <a:bodyPr wrap="square" rtlCol="0">
            <a:spAutoFit/>
          </a:bodyPr>
          <a:lstStyle/>
          <a:p>
            <a:pPr algn="just"/>
            <a:r>
              <a:rPr lang="en-IN" sz="2400" b="1" dirty="0">
                <a:latin typeface="Book Antiqua" panose="02040602050305030304" pitchFamily="18" charset="0"/>
              </a:rPr>
              <a:t>Note:</a:t>
            </a:r>
            <a:r>
              <a:rPr lang="en-IN" sz="2400" dirty="0">
                <a:latin typeface="Book Antiqua" panose="02040602050305030304" pitchFamily="18" charset="0"/>
              </a:rPr>
              <a:t> The </a:t>
            </a:r>
            <a:r>
              <a:rPr lang="en-IN" sz="2400" b="1" dirty="0">
                <a:latin typeface="Book Antiqua" panose="02040602050305030304" pitchFamily="18" charset="0"/>
              </a:rPr>
              <a:t>List of Stakeholders / Creditors as on 10 September 2026</a:t>
            </a:r>
            <a:r>
              <a:rPr lang="en-IN" sz="2400" dirty="0">
                <a:latin typeface="Book Antiqua" panose="02040602050305030304" pitchFamily="18" charset="0"/>
              </a:rPr>
              <a:t> has been prepared by the Liquidator based on the claims verified and admitted in accordance with </a:t>
            </a:r>
            <a:r>
              <a:rPr lang="en-IN" sz="2400" b="1" dirty="0">
                <a:latin typeface="Book Antiqua" panose="02040602050305030304" pitchFamily="18" charset="0"/>
              </a:rPr>
              <a:t>Regulation 31 of the Insolvency and Bankruptcy Board of India (Liquidation Process) Regulations, 2016</a:t>
            </a:r>
            <a:r>
              <a:rPr lang="en-IN" sz="2400" dirty="0">
                <a:latin typeface="Book Antiqua" panose="02040602050305030304" pitchFamily="18" charset="0"/>
              </a:rPr>
              <a:t>, as amended up to </a:t>
            </a:r>
            <a:r>
              <a:rPr lang="en-IN" sz="2400" b="1" dirty="0">
                <a:latin typeface="Book Antiqua" panose="02040602050305030304" pitchFamily="18" charset="0"/>
              </a:rPr>
              <a:t>02 June 2026</a:t>
            </a:r>
            <a:r>
              <a:rPr lang="en-IN" sz="2400" dirty="0">
                <a:latin typeface="Book Antiqua" panose="02040602050305030304" pitchFamily="18" charset="0"/>
              </a:rPr>
              <a:t>. The list contains the category-wise details of stakeholders, including the amount claimed/admitted and the nature of the claim. The List of Stakeholders has been duly filed with the Hon’ble AA as per Regulation 31 of the IBBI Liquidation Process Regulations and uploaded on the Official Portal of IBBI and Corporate Debtor</a:t>
            </a:r>
            <a:r>
              <a:rPr lang="en-IN" sz="2400" dirty="0">
                <a:latin typeface="Book Antiqua"/>
              </a:rPr>
              <a:t> </a:t>
            </a:r>
          </a:p>
          <a:p>
            <a:pPr algn="just"/>
            <a:endParaRPr lang="en-IN" sz="2400" dirty="0">
              <a:latin typeface="Calibri"/>
            </a:endParaRPr>
          </a:p>
        </p:txBody>
      </p:sp>
      <p:sp>
        <p:nvSpPr>
          <p:cNvPr id="6" name="Content Placeholder 5">
            <a:extLst>
              <a:ext uri="{FF2B5EF4-FFF2-40B4-BE49-F238E27FC236}">
                <a16:creationId xmlns:a16="http://schemas.microsoft.com/office/drawing/2014/main" id="{ECCA2FB8-993D-328C-AA9C-1FC677C75037}"/>
              </a:ext>
            </a:extLst>
          </p:cNvPr>
          <p:cNvSpPr>
            <a:spLocks noGrp="1"/>
          </p:cNvSpPr>
          <p:nvPr>
            <p:ph idx="1"/>
          </p:nvPr>
        </p:nvSpPr>
        <p:spPr>
          <a:xfrm>
            <a:off x="261258" y="1845733"/>
            <a:ext cx="11299372" cy="472923"/>
          </a:xfrm>
        </p:spPr>
        <p:txBody>
          <a:bodyPr>
            <a:normAutofit fontScale="25000" lnSpcReduction="20000"/>
          </a:bodyPr>
          <a:lstStyle/>
          <a:p>
            <a:r>
              <a:rPr lang="en-IN" sz="7200" dirty="0">
                <a:latin typeface="Book Antiqua" panose="02040602050305030304" pitchFamily="18" charset="0"/>
              </a:rPr>
              <a:t>Note :</a:t>
            </a:r>
          </a:p>
          <a:p>
            <a:r>
              <a:rPr lang="en-IN" dirty="0"/>
              <a:t> </a:t>
            </a:r>
          </a:p>
        </p:txBody>
      </p:sp>
    </p:spTree>
    <p:extLst>
      <p:ext uri="{BB962C8B-B14F-4D97-AF65-F5344CB8AC3E}">
        <p14:creationId xmlns:p14="http://schemas.microsoft.com/office/powerpoint/2010/main" val="42937006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5541FC5-5B90-01D7-0F35-F0293763E1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E310DE-27BD-C587-DC76-C519CAA32A19}"/>
              </a:ext>
            </a:extLst>
          </p:cNvPr>
          <p:cNvSpPr>
            <a:spLocks noGrp="1"/>
          </p:cNvSpPr>
          <p:nvPr>
            <p:ph type="title"/>
          </p:nvPr>
        </p:nvSpPr>
        <p:spPr>
          <a:xfrm>
            <a:off x="1097280" y="286603"/>
            <a:ext cx="10058400" cy="1450757"/>
          </a:xfrm>
        </p:spPr>
        <p:txBody>
          <a:bodyPr>
            <a:normAutofit/>
          </a:bodyPr>
          <a:lstStyle/>
          <a:p>
            <a:r>
              <a:rPr lang="en-IN" dirty="0">
                <a:latin typeface="Book Antiqua"/>
              </a:rPr>
              <a:t>Liquidation Sale – Mode of Sale</a:t>
            </a:r>
          </a:p>
        </p:txBody>
      </p:sp>
      <p:sp>
        <p:nvSpPr>
          <p:cNvPr id="5" name="Rectangle 4">
            <a:extLst>
              <a:ext uri="{FF2B5EF4-FFF2-40B4-BE49-F238E27FC236}">
                <a16:creationId xmlns:a16="http://schemas.microsoft.com/office/drawing/2014/main" id="{4C8CEE57-4271-4D40-4102-7C80436E3B9D}"/>
              </a:ext>
            </a:extLst>
          </p:cNvPr>
          <p:cNvSpPr/>
          <p:nvPr/>
        </p:nvSpPr>
        <p:spPr>
          <a:xfrm>
            <a:off x="1097280" y="2042910"/>
            <a:ext cx="10058400" cy="1122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1600" dirty="0">
                <a:solidFill>
                  <a:schemeClr val="bg1"/>
                </a:solidFill>
                <a:latin typeface="Book Antiqua" panose="02040602050305030304" pitchFamily="18" charset="0"/>
              </a:rPr>
              <a:t>Under Section 35 of the IBC, 2016 and Regulation 32 of the IBBI (Liquidation Process) Regulations, 2016 (as amended up to 02.06.2026), the Liquidator may sell an asset on a standalone basis, in a slump sale, as a set of assets collectively, or in parcels. An asset under security interest can be sold only after the security interest is relinquished to the liquidation estate.</a:t>
            </a:r>
            <a:endParaRPr lang="en-US" sz="1500" dirty="0">
              <a:solidFill>
                <a:schemeClr val="bg1"/>
              </a:solidFill>
              <a:latin typeface="Book Antiqua" panose="02040602050305030304" pitchFamily="18" charset="0"/>
            </a:endParaRPr>
          </a:p>
        </p:txBody>
      </p:sp>
      <p:sp>
        <p:nvSpPr>
          <p:cNvPr id="7" name="Rectangle 6">
            <a:extLst>
              <a:ext uri="{FF2B5EF4-FFF2-40B4-BE49-F238E27FC236}">
                <a16:creationId xmlns:a16="http://schemas.microsoft.com/office/drawing/2014/main" id="{B64E5840-18C8-9BF7-2A52-D15070529F3C}"/>
              </a:ext>
            </a:extLst>
          </p:cNvPr>
          <p:cNvSpPr/>
          <p:nvPr/>
        </p:nvSpPr>
        <p:spPr>
          <a:xfrm>
            <a:off x="1097280" y="3362928"/>
            <a:ext cx="10058400" cy="1122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1500" dirty="0">
                <a:solidFill>
                  <a:schemeClr val="bg1"/>
                </a:solidFill>
                <a:latin typeface="Book Antiqua" panose="02040602050305030304" pitchFamily="18" charset="0"/>
              </a:rPr>
              <a:t>Assets are ordinarily sold through auction as per Schedule I (Regulation 33). Private sale is permitted only for perishable or fast-deteriorating assets, or with the Adjudicating Authority’s permission, and needs prior approval of the committee with 66% voting share. The consultation committee advises on the manner of sale, pre-bid qualifications and reserve price (Regulation 31A).</a:t>
            </a:r>
          </a:p>
        </p:txBody>
      </p:sp>
      <p:sp>
        <p:nvSpPr>
          <p:cNvPr id="8" name="Rectangle 7">
            <a:extLst>
              <a:ext uri="{FF2B5EF4-FFF2-40B4-BE49-F238E27FC236}">
                <a16:creationId xmlns:a16="http://schemas.microsoft.com/office/drawing/2014/main" id="{34FB4AE3-90D1-6EA4-D823-9A097F9E0392}"/>
              </a:ext>
            </a:extLst>
          </p:cNvPr>
          <p:cNvSpPr/>
          <p:nvPr/>
        </p:nvSpPr>
        <p:spPr>
          <a:xfrm>
            <a:off x="1097280" y="4682946"/>
            <a:ext cx="10058400" cy="1122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Book Antiqua" panose="02040602050305030304" pitchFamily="18" charset="0"/>
              </a:rPr>
              <a:t>The Liquidator shall not sell any asset to a person ineligible under Section 29A of the IBC. Sales to related parties of the Corporate Debtor or of the Liquidator, or to professionals appointed by him, are restricted under Regulation 33.</a:t>
            </a:r>
          </a:p>
        </p:txBody>
      </p:sp>
    </p:spTree>
    <p:extLst>
      <p:ext uri="{BB962C8B-B14F-4D97-AF65-F5344CB8AC3E}">
        <p14:creationId xmlns:p14="http://schemas.microsoft.com/office/powerpoint/2010/main" val="11695232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5541FC5-5B90-01D7-0F35-F0293763E1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E310DE-27BD-C587-DC76-C519CAA32A19}"/>
              </a:ext>
            </a:extLst>
          </p:cNvPr>
          <p:cNvSpPr>
            <a:spLocks noGrp="1"/>
          </p:cNvSpPr>
          <p:nvPr>
            <p:ph type="title"/>
          </p:nvPr>
        </p:nvSpPr>
        <p:spPr>
          <a:xfrm>
            <a:off x="1097280" y="286603"/>
            <a:ext cx="10058400" cy="1450757"/>
          </a:xfrm>
        </p:spPr>
        <p:txBody>
          <a:bodyPr>
            <a:normAutofit/>
          </a:bodyPr>
          <a:lstStyle/>
          <a:p>
            <a:r>
              <a:rPr lang="en-IN" dirty="0">
                <a:latin typeface="Book Antiqua"/>
              </a:rPr>
              <a:t>Key Auction Terms (Schedule I)</a:t>
            </a:r>
          </a:p>
        </p:txBody>
      </p:sp>
      <p:sp>
        <p:nvSpPr>
          <p:cNvPr id="5" name="Rectangle 4">
            <a:extLst>
              <a:ext uri="{FF2B5EF4-FFF2-40B4-BE49-F238E27FC236}">
                <a16:creationId xmlns:a16="http://schemas.microsoft.com/office/drawing/2014/main" id="{4C8CEE57-4271-4D40-4102-7C80436E3B9D}"/>
              </a:ext>
            </a:extLst>
          </p:cNvPr>
          <p:cNvSpPr/>
          <p:nvPr/>
        </p:nvSpPr>
        <p:spPr>
          <a:xfrm>
            <a:off x="1097280" y="2042910"/>
            <a:ext cx="10058400" cy="1122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1600" dirty="0">
                <a:solidFill>
                  <a:schemeClr val="bg1"/>
                </a:solidFill>
                <a:latin typeface="Book Antiqua" panose="02040602050305030304" pitchFamily="18" charset="0"/>
              </a:rPr>
              <a:t>Reserve price is the value of the asset determined under Regulation 35 (average of registered valuers’ estimates). If an auction fails, the reserve price may be reduced, with committee approval, by not more than 10% at a time. Earnest money deposit cannot exceed 10% of the reserve price, and no non-refundable participation fee can be charged.</a:t>
            </a:r>
            <a:endParaRPr lang="en-US" sz="1500" dirty="0">
              <a:solidFill>
                <a:schemeClr val="bg1"/>
              </a:solidFill>
              <a:latin typeface="Book Antiqua" panose="02040602050305030304" pitchFamily="18" charset="0"/>
            </a:endParaRPr>
          </a:p>
        </p:txBody>
      </p:sp>
      <p:sp>
        <p:nvSpPr>
          <p:cNvPr id="7" name="Rectangle 6">
            <a:extLst>
              <a:ext uri="{FF2B5EF4-FFF2-40B4-BE49-F238E27FC236}">
                <a16:creationId xmlns:a16="http://schemas.microsoft.com/office/drawing/2014/main" id="{B64E5840-18C8-9BF7-2A52-D15070529F3C}"/>
              </a:ext>
            </a:extLst>
          </p:cNvPr>
          <p:cNvSpPr/>
          <p:nvPr/>
        </p:nvSpPr>
        <p:spPr>
          <a:xfrm>
            <a:off x="1097280" y="3362928"/>
            <a:ext cx="10058400" cy="1122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1500" dirty="0">
                <a:solidFill>
                  <a:schemeClr val="bg1"/>
                </a:solidFill>
                <a:latin typeface="Book Antiqua" panose="02040602050305030304" pitchFamily="18" charset="0"/>
              </a:rPr>
              <a:t>Public notice is issued as per Regulation 12(3) and the auction is to be completed within 35 days of the notice, through an electronic auction platform as notified by the Board. Bidders get access for inspection and due diligence, must deposit EMD at least two days before the auction, and must undertake that they are not ineligible under Section 29A (EMD is forfeited if found ineligible).</a:t>
            </a:r>
          </a:p>
        </p:txBody>
      </p:sp>
      <p:sp>
        <p:nvSpPr>
          <p:cNvPr id="8" name="Rectangle 7">
            <a:extLst>
              <a:ext uri="{FF2B5EF4-FFF2-40B4-BE49-F238E27FC236}">
                <a16:creationId xmlns:a16="http://schemas.microsoft.com/office/drawing/2014/main" id="{34FB4AE3-90D1-6EA4-D823-9A097F9E0392}"/>
              </a:ext>
            </a:extLst>
          </p:cNvPr>
          <p:cNvSpPr/>
          <p:nvPr/>
        </p:nvSpPr>
        <p:spPr>
          <a:xfrm>
            <a:off x="1097280" y="4682946"/>
            <a:ext cx="10058400" cy="11223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dirty="0">
                <a:latin typeface="Book Antiqua" panose="02040602050305030304" pitchFamily="18" charset="0"/>
              </a:rPr>
              <a:t>The highest bidder’s eligibility is verified within three days and the successful bidder is declared with committee approval (66% voting share). Balance consideration is payable within 90 days or as stated in the auction notice (12% interest after 30 days). Auction dates, reserve price and EMD will be notified by the Liquidator: </a:t>
            </a:r>
          </a:p>
          <a:p>
            <a:r>
              <a:rPr lang="en-US" sz="1500" dirty="0">
                <a:latin typeface="Book Antiqua" panose="02040602050305030304" pitchFamily="18" charset="0"/>
              </a:rPr>
              <a:t>Email id : ip.bymedollp@gmail.com.</a:t>
            </a:r>
          </a:p>
        </p:txBody>
      </p:sp>
    </p:spTree>
    <p:extLst>
      <p:ext uri="{BB962C8B-B14F-4D97-AF65-F5344CB8AC3E}">
        <p14:creationId xmlns:p14="http://schemas.microsoft.com/office/powerpoint/2010/main" val="11695232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89600-4A39-960B-73A6-370129FA2437}"/>
              </a:ext>
            </a:extLst>
          </p:cNvPr>
          <p:cNvSpPr>
            <a:spLocks noGrp="1"/>
          </p:cNvSpPr>
          <p:nvPr>
            <p:ph type="ctrTitle"/>
          </p:nvPr>
        </p:nvSpPr>
        <p:spPr>
          <a:xfrm>
            <a:off x="801717" y="264230"/>
            <a:ext cx="10058400" cy="2335940"/>
          </a:xfrm>
        </p:spPr>
        <p:txBody>
          <a:bodyPr/>
          <a:lstStyle/>
          <a:p>
            <a:pPr algn="ctr"/>
            <a:r>
              <a:rPr lang="en-IN" dirty="0">
                <a:latin typeface="Book Antiqua"/>
              </a:rPr>
              <a:t>THANK YOU</a:t>
            </a:r>
          </a:p>
        </p:txBody>
      </p:sp>
      <p:sp>
        <p:nvSpPr>
          <p:cNvPr id="3" name="Subtitle 2">
            <a:extLst>
              <a:ext uri="{FF2B5EF4-FFF2-40B4-BE49-F238E27FC236}">
                <a16:creationId xmlns:a16="http://schemas.microsoft.com/office/drawing/2014/main" id="{78DF6DCD-2F98-71E2-9241-F1B3BABDBACE}"/>
              </a:ext>
            </a:extLst>
          </p:cNvPr>
          <p:cNvSpPr>
            <a:spLocks noGrp="1"/>
          </p:cNvSpPr>
          <p:nvPr>
            <p:ph type="subTitle" idx="1"/>
          </p:nvPr>
        </p:nvSpPr>
        <p:spPr>
          <a:xfrm>
            <a:off x="1152698" y="2600170"/>
            <a:ext cx="10058400" cy="3278116"/>
          </a:xfrm>
          <a:noFill/>
        </p:spPr>
        <p:txBody>
          <a:bodyPr>
            <a:noAutofit/>
          </a:bodyPr>
          <a:lstStyle/>
          <a:p>
            <a:r>
              <a:rPr lang="en-IN" sz="1400" b="1" dirty="0">
                <a:latin typeface="Book Antiqua" panose="02040602050305030304" pitchFamily="18" charset="0"/>
              </a:rPr>
              <a:t>Prepared by</a:t>
            </a:r>
            <a:r>
              <a:rPr lang="en-IN" sz="1400" dirty="0">
                <a:latin typeface="Book Antiqua" panose="02040602050305030304" pitchFamily="18" charset="0"/>
              </a:rPr>
              <a:t>:</a:t>
            </a:r>
          </a:p>
          <a:p>
            <a:r>
              <a:rPr lang="en-US" sz="1400" dirty="0">
                <a:latin typeface="Book Antiqua" panose="02040602050305030304" pitchFamily="18" charset="0"/>
              </a:rPr>
              <a:t>Mr. SANDIP SINGH, LIQUIDATOR</a:t>
            </a:r>
          </a:p>
          <a:p>
            <a:r>
              <a:rPr lang="en-US" sz="1400" dirty="0">
                <a:latin typeface="Book Antiqua" panose="02040602050305030304" pitchFamily="18" charset="0"/>
              </a:rPr>
              <a:t>IN THE MATTER OF Bymedo healthcare llp-in liquidation</a:t>
            </a:r>
            <a:endParaRPr lang="en-IN" sz="1400" dirty="0">
              <a:latin typeface="Book Antiqua" panose="02040602050305030304" pitchFamily="18" charset="0"/>
            </a:endParaRPr>
          </a:p>
          <a:p>
            <a:pPr marR="161925" lvl="0" algn="l">
              <a:spcBef>
                <a:spcPts val="825"/>
              </a:spcBef>
            </a:pPr>
            <a:r>
              <a:rPr lang="en-IN" sz="1400" dirty="0">
                <a:latin typeface="Book Antiqua" panose="02040602050305030304" pitchFamily="18" charset="0"/>
              </a:rPr>
              <a:t>REgN. No.  </a:t>
            </a:r>
            <a:r>
              <a:rPr lang="en-IN" sz="1400" b="0" i="0" dirty="0">
                <a:solidFill>
                  <a:srgbClr val="000000"/>
                </a:solidFill>
                <a:effectLst/>
                <a:latin typeface="Book Antiqua" panose="02040602050305030304" pitchFamily="18" charset="0"/>
              </a:rPr>
              <a:t>IBBI/IPA-001/ IP-P-02870/2024-2025/14402</a:t>
            </a:r>
          </a:p>
          <a:p>
            <a:endParaRPr lang="en-IN" sz="1400" dirty="0">
              <a:latin typeface="Book Antiqua" panose="02040602050305030304" pitchFamily="18" charset="0"/>
            </a:endParaRPr>
          </a:p>
          <a:p>
            <a:r>
              <a:rPr lang="en-IN" sz="1400" b="1" dirty="0">
                <a:latin typeface="Book Antiqua" panose="02040602050305030304" pitchFamily="18" charset="0"/>
              </a:rPr>
              <a:t>Contact – </a:t>
            </a:r>
            <a:endParaRPr lang="en-IN" sz="1400" dirty="0">
              <a:latin typeface="Book Antiqua" panose="02040602050305030304" pitchFamily="18" charset="0"/>
            </a:endParaRPr>
          </a:p>
          <a:p>
            <a:r>
              <a:rPr lang="en-IN" sz="1400" dirty="0">
                <a:latin typeface="Book Antiqua" panose="02040602050305030304" pitchFamily="18" charset="0"/>
              </a:rPr>
              <a:t>Sandip singh : 8981079911</a:t>
            </a:r>
          </a:p>
          <a:p>
            <a:r>
              <a:rPr lang="en-IN" sz="1400" dirty="0">
                <a:latin typeface="Book Antiqua" panose="02040602050305030304" pitchFamily="18" charset="0"/>
              </a:rPr>
              <a:t>Email id – </a:t>
            </a:r>
            <a:r>
              <a:rPr lang="en-IN" sz="1400" dirty="0">
                <a:latin typeface="Book Antiqua" panose="02040602050305030304" pitchFamily="18" charset="0"/>
                <a:hlinkClick r:id="rId3"/>
              </a:rPr>
              <a:t>IP.BYMEDOLLP@GMAIL.COM</a:t>
            </a:r>
            <a:endParaRPr lang="en-IN" sz="1400" dirty="0">
              <a:latin typeface="Book Antiqua" panose="02040602050305030304" pitchFamily="18" charset="0"/>
            </a:endParaRPr>
          </a:p>
          <a:p>
            <a:r>
              <a:rPr lang="en-IN" sz="1400" dirty="0">
                <a:latin typeface="Book Antiqua" panose="02040602050305030304" pitchFamily="18" charset="0"/>
              </a:rPr>
              <a:t>Office address : 4 raja raj krishna street, Kolkata 700006</a:t>
            </a:r>
          </a:p>
          <a:p>
            <a:endParaRPr lang="en-IN" sz="1500" dirty="0">
              <a:latin typeface="Book Antiqua" panose="02040602050305030304" pitchFamily="18" charset="0"/>
            </a:endParaRPr>
          </a:p>
          <a:p>
            <a:endParaRPr lang="en-IN" sz="1500" dirty="0">
              <a:latin typeface="Book Antiqua" panose="02040602050305030304" pitchFamily="18" charset="0"/>
            </a:endParaRPr>
          </a:p>
        </p:txBody>
      </p:sp>
    </p:spTree>
    <p:extLst>
      <p:ext uri="{BB962C8B-B14F-4D97-AF65-F5344CB8AC3E}">
        <p14:creationId xmlns:p14="http://schemas.microsoft.com/office/powerpoint/2010/main" val="3164961468"/>
      </p:ext>
    </p:extLst>
  </p:cSld>
  <p:clrMapOvr>
    <a:masterClrMapping/>
  </p:clrMapOvr>
</p:sld>
</file>

<file path=ppt/theme/theme1.xml><?xml version="1.0" encoding="utf-8"?>
<a:theme xmlns:a="http://schemas.openxmlformats.org/drawingml/2006/main" name="Retrospect">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Retrospect">
      <a:majorFont>
        <a:latin typeface="Calibri" panose="020F0302020204030204"/>
        <a:ea typeface=""/>
        <a:cs typeface=""/>
        <a:font script="Jpan" typeface="ＭＳ Ｐゴシック"/>
        <a:font script="Hang" typeface="맑은 고딕"/>
        <a:font script="Hans" typeface="宋体"/>
        <a:font script="Hant" typeface="新細明體"/>
        <a:font script="Arab" typeface="Calibri"/>
        <a:font script="Hebr" typeface="Calibri"/>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Calibri"/>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Gallery</Template>
  <TotalTime>1452</TotalTime>
  <Words>1813</Words>
  <Application>Microsoft Office PowerPoint</Application>
  <PresentationFormat>Widescreen</PresentationFormat>
  <Paragraphs>184</Paragraphs>
  <Slides>26</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Aptos</vt:lpstr>
      <vt:lpstr>Book Antiqua</vt:lpstr>
      <vt:lpstr>Calibri</vt:lpstr>
      <vt:lpstr>Retrospect</vt:lpstr>
      <vt:lpstr>BYMEDO HEALTHCARE LLP IN LIQUIDATION  LLP No. AAR-6272</vt:lpstr>
      <vt:lpstr>COMPANY OVERVIEW </vt:lpstr>
      <vt:lpstr>About the LLP- Bymedo Healthcare LLP     Bymedo Healthcare LLP was incorporated to carry on the business to manufacture, develop, distribute, sell and market products related to healthcare for example, normal and safety lancets, glucometers, blood pressure monitors, and HB meters.  The Corporate Debtor was incorporated on 16th January, 2020  and the status of the LLP is active as per the information available on the website of Ministry of Corporate Affairs (MCA)  MSME Registration Number : The Corporate Debtor is registered with Ministry of Micro, Small and Medium Enterprise (Udyam Registration Number - UDYAM-MH-33-0008251)     </vt:lpstr>
      <vt:lpstr>BRIEF INTRODUCTION</vt:lpstr>
      <vt:lpstr>Current Status – Liquidation</vt:lpstr>
      <vt:lpstr>BUSINESS &amp; ASSET DETAILS</vt:lpstr>
      <vt:lpstr>Assets – Stocks Lying at the Premises of the Corporate Debtor - Thane</vt:lpstr>
      <vt:lpstr>Assets – Stocks Lying at the Premises of the Corporate Debtor - Thane</vt:lpstr>
      <vt:lpstr>LOCATION MAP-THANE DISTRICT</vt:lpstr>
      <vt:lpstr>REGISTERED OFFICE IMAGES</vt:lpstr>
      <vt:lpstr>REGISTERED OFFICE IMAGES</vt:lpstr>
      <vt:lpstr>REGISTERED OFFICE IMAGES</vt:lpstr>
      <vt:lpstr>REGISTERED OFFICE IMAGES</vt:lpstr>
      <vt:lpstr>Assets – Stocks Lying at the Premises of the Corporate Debtor - Thane</vt:lpstr>
      <vt:lpstr>Assets – Stocks Lying at the Premises of the Corporate Debtor - Thane</vt:lpstr>
      <vt:lpstr>Assets – Stocks Lying at the Premises of the Corporate Debtor - Thane</vt:lpstr>
      <vt:lpstr>Assets – Stocks Lying at the Premises of the Corporate Debtor - Thane</vt:lpstr>
      <vt:lpstr>Assets – Stocks Lying at the Premises of the Corporate Debtor - Thane</vt:lpstr>
      <vt:lpstr>Assets – Stocks Lying at the Premises of the Corporate Debtor - Thane</vt:lpstr>
      <vt:lpstr>Assets – Stocks Lying at the Premises of the Corporate Debtor - Thane</vt:lpstr>
      <vt:lpstr>SUMMARY SNAPSHOT OF FINANCIALS FOR THE PREVIOUS  3 YEARS </vt:lpstr>
      <vt:lpstr>  List of Stakeholders / Creditors</vt:lpstr>
      <vt:lpstr>  </vt:lpstr>
      <vt:lpstr>Liquidation Sale – Mode of Sale</vt:lpstr>
      <vt:lpstr>Key Auction Terms (Schedule I)</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FAIRDEAL SUPPLIES LIMITED</dc:title>
  <dc:creator>Parikshit Poddar</dc:creator>
  <cp:lastModifiedBy>Sandip Singh</cp:lastModifiedBy>
  <cp:revision>107</cp:revision>
  <cp:lastPrinted>2025-10-09T13:23:16Z</cp:lastPrinted>
  <dcterms:created xsi:type="dcterms:W3CDTF">2025-08-20T10:25:10Z</dcterms:created>
  <dcterms:modified xsi:type="dcterms:W3CDTF">2026-10-13T07:52:22Z</dcterms:modified>
</cp:coreProperties>
</file>